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46"/>
  </p:notesMasterIdLst>
  <p:handoutMasterIdLst>
    <p:handoutMasterId r:id="rId47"/>
  </p:handoutMasterIdLst>
  <p:sldIdLst>
    <p:sldId id="256" r:id="rId2"/>
    <p:sldId id="328" r:id="rId3"/>
    <p:sldId id="352" r:id="rId4"/>
    <p:sldId id="325" r:id="rId5"/>
    <p:sldId id="324" r:id="rId6"/>
    <p:sldId id="326" r:id="rId7"/>
    <p:sldId id="327" r:id="rId8"/>
    <p:sldId id="311" r:id="rId9"/>
    <p:sldId id="313" r:id="rId10"/>
    <p:sldId id="330" r:id="rId11"/>
    <p:sldId id="331" r:id="rId12"/>
    <p:sldId id="332" r:id="rId13"/>
    <p:sldId id="333" r:id="rId14"/>
    <p:sldId id="334" r:id="rId15"/>
    <p:sldId id="335" r:id="rId16"/>
    <p:sldId id="349" r:id="rId17"/>
    <p:sldId id="339" r:id="rId18"/>
    <p:sldId id="356" r:id="rId19"/>
    <p:sldId id="341" r:id="rId20"/>
    <p:sldId id="342" r:id="rId21"/>
    <p:sldId id="353" r:id="rId22"/>
    <p:sldId id="347" r:id="rId23"/>
    <p:sldId id="348" r:id="rId24"/>
    <p:sldId id="343" r:id="rId25"/>
    <p:sldId id="344" r:id="rId26"/>
    <p:sldId id="345" r:id="rId27"/>
    <p:sldId id="357" r:id="rId28"/>
    <p:sldId id="350" r:id="rId29"/>
    <p:sldId id="309" r:id="rId30"/>
    <p:sldId id="354" r:id="rId31"/>
    <p:sldId id="329" r:id="rId32"/>
    <p:sldId id="323" r:id="rId33"/>
    <p:sldId id="314" r:id="rId34"/>
    <p:sldId id="316" r:id="rId35"/>
    <p:sldId id="315" r:id="rId36"/>
    <p:sldId id="318" r:id="rId37"/>
    <p:sldId id="355" r:id="rId38"/>
    <p:sldId id="321" r:id="rId39"/>
    <p:sldId id="322" r:id="rId40"/>
    <p:sldId id="319" r:id="rId41"/>
    <p:sldId id="320" r:id="rId42"/>
    <p:sldId id="340" r:id="rId43"/>
    <p:sldId id="346" r:id="rId44"/>
    <p:sldId id="351" r:id="rId4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Presentation" id="{A6326D55-FAD4-4CB1-A944-82C2DF92C601}">
          <p14:sldIdLst>
            <p14:sldId id="256"/>
            <p14:sldId id="328"/>
            <p14:sldId id="352"/>
            <p14:sldId id="325"/>
            <p14:sldId id="324"/>
            <p14:sldId id="326"/>
            <p14:sldId id="327"/>
            <p14:sldId id="311"/>
            <p14:sldId id="313"/>
            <p14:sldId id="330"/>
            <p14:sldId id="331"/>
            <p14:sldId id="332"/>
            <p14:sldId id="333"/>
            <p14:sldId id="334"/>
            <p14:sldId id="335"/>
            <p14:sldId id="349"/>
            <p14:sldId id="339"/>
            <p14:sldId id="356"/>
            <p14:sldId id="341"/>
            <p14:sldId id="342"/>
            <p14:sldId id="353"/>
            <p14:sldId id="347"/>
            <p14:sldId id="348"/>
            <p14:sldId id="343"/>
            <p14:sldId id="344"/>
            <p14:sldId id="345"/>
            <p14:sldId id="357"/>
            <p14:sldId id="350"/>
            <p14:sldId id="309"/>
          </p14:sldIdLst>
        </p14:section>
        <p14:section name="Extra Slides" id="{B4A148F8-DE5A-4258-BA2F-9CACDEA8BAA9}">
          <p14:sldIdLst>
            <p14:sldId id="354"/>
            <p14:sldId id="329"/>
            <p14:sldId id="323"/>
            <p14:sldId id="314"/>
            <p14:sldId id="316"/>
            <p14:sldId id="315"/>
            <p14:sldId id="318"/>
          </p14:sldIdLst>
        </p14:section>
        <p14:section name="Old Slides" id="{3F4C3BE0-C659-48D6-831B-7F758A76A11C}">
          <p14:sldIdLst>
            <p14:sldId id="355"/>
            <p14:sldId id="321"/>
            <p14:sldId id="322"/>
            <p14:sldId id="319"/>
            <p14:sldId id="320"/>
            <p14:sldId id="340"/>
            <p14:sldId id="346"/>
            <p14:sldId id="35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EFD"/>
    <a:srgbClr val="4747FF"/>
    <a:srgbClr val="009C00"/>
    <a:srgbClr val="009CFF"/>
    <a:srgbClr val="FF0000"/>
    <a:srgbClr val="009F00"/>
    <a:srgbClr val="70C8FF"/>
    <a:srgbClr val="E6E6E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3908" autoAdjust="0"/>
  </p:normalViewPr>
  <p:slideViewPr>
    <p:cSldViewPr snapToGrid="0" snapToObjects="1">
      <p:cViewPr varScale="1">
        <p:scale>
          <a:sx n="110" d="100"/>
          <a:sy n="110" d="100"/>
        </p:scale>
        <p:origin x="1626" y="108"/>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86" d="100"/>
          <a:sy n="86" d="100"/>
        </p:scale>
        <p:origin x="386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7/24/2023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7/24/2023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Michael Lee and I shall be presenting on a technique for imaging small, discrete scatterers through aberrating media.</a:t>
            </a:r>
          </a:p>
        </p:txBody>
      </p:sp>
      <p:sp>
        <p:nvSpPr>
          <p:cNvPr id="4" name="Slide Number Placeholder 3"/>
          <p:cNvSpPr>
            <a:spLocks noGrp="1"/>
          </p:cNvSpPr>
          <p:nvPr>
            <p:ph type="sldNum" sz="quarter" idx="5"/>
          </p:nvPr>
        </p:nvSpPr>
        <p:spPr/>
        <p:txBody>
          <a:bodyPr/>
          <a:lstStyle/>
          <a:p>
            <a:fld id="{6363C63D-0C1A-0E4C-A0BD-8D65A9542426}" type="slidenum">
              <a:rPr lang="en-US" smtClean="0"/>
              <a:t>0</a:t>
            </a:fld>
            <a:endParaRPr lang="en-US"/>
          </a:p>
        </p:txBody>
      </p:sp>
    </p:spTree>
    <p:extLst>
      <p:ext uri="{BB962C8B-B14F-4D97-AF65-F5344CB8AC3E}">
        <p14:creationId xmlns:p14="http://schemas.microsoft.com/office/powerpoint/2010/main" val="3016963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general setup for DORT involves having a set of transmitting transducers and a set of receiving transducers.  The transmitting transducers transmit signals, and the receiving transducers receive signals.  The transmitting transducers excite a medium that contains scatterers of waves.  Oftentimes, the case of separate, small, discrete scatterers is considered.</a:t>
            </a:r>
          </a:p>
        </p:txBody>
      </p:sp>
      <p:sp>
        <p:nvSpPr>
          <p:cNvPr id="4" name="Slide Number Placeholder 3"/>
          <p:cNvSpPr>
            <a:spLocks noGrp="1"/>
          </p:cNvSpPr>
          <p:nvPr>
            <p:ph type="sldNum" sz="quarter" idx="5"/>
          </p:nvPr>
        </p:nvSpPr>
        <p:spPr/>
        <p:txBody>
          <a:bodyPr/>
          <a:lstStyle/>
          <a:p>
            <a:fld id="{6363C63D-0C1A-0E4C-A0BD-8D65A9542426}" type="slidenum">
              <a:rPr lang="en-US" smtClean="0"/>
              <a:t>9</a:t>
            </a:fld>
            <a:endParaRPr lang="en-US"/>
          </a:p>
        </p:txBody>
      </p:sp>
    </p:spTree>
    <p:extLst>
      <p:ext uri="{BB962C8B-B14F-4D97-AF65-F5344CB8AC3E}">
        <p14:creationId xmlns:p14="http://schemas.microsoft.com/office/powerpoint/2010/main" val="3823190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order to perform DORT, one must first obtain the transfer matrix </a:t>
                </a:r>
                <a14:m>
                  <m:oMath xmlns:m="http://schemas.openxmlformats.org/officeDocument/2006/math">
                    <m:r>
                      <a:rPr lang="en-US" b="1" i="1" smtClean="0">
                        <a:latin typeface="Cambria Math" panose="02040503050406030204" pitchFamily="18" charset="0"/>
                      </a:rPr>
                      <m:t>𝑯</m:t>
                    </m:r>
                    <m:d>
                      <m:dPr>
                        <m:ctrlPr>
                          <a:rPr lang="en-US" b="0" i="1" smtClean="0">
                            <a:latin typeface="Cambria Math" panose="02040503050406030204" pitchFamily="18" charset="0"/>
                          </a:rPr>
                        </m:ctrlPr>
                      </m:dPr>
                      <m:e>
                        <m:r>
                          <a:rPr lang="el-GR" i="1">
                            <a:latin typeface="Cambria Math" panose="02040503050406030204" pitchFamily="18" charset="0"/>
                          </a:rPr>
                          <m:t>𝜆</m:t>
                        </m:r>
                      </m:e>
                    </m:d>
                  </m:oMath>
                </a14:m>
                <a:r>
                  <a:rPr lang="en-US" dirty="0"/>
                  <a:t>.  DORT is then performed by taking the singular value decomposition, or SVD, of the transfer matrix</a:t>
                </a:r>
                <a:r>
                  <a:rPr lang="en-US" baseline="0" dirty="0"/>
                  <a:t> </a:t>
                </a:r>
                <a14:m>
                  <m:oMath xmlns:m="http://schemas.openxmlformats.org/officeDocument/2006/math">
                    <m:r>
                      <a:rPr lang="en-US" b="1" i="1" smtClean="0">
                        <a:latin typeface="Cambria Math" panose="02040503050406030204" pitchFamily="18" charset="0"/>
                      </a:rPr>
                      <m:t>𝑯</m:t>
                    </m:r>
                    <m:d>
                      <m:dPr>
                        <m:ctrlPr>
                          <a:rPr lang="en-US" b="0" i="1" smtClean="0">
                            <a:latin typeface="Cambria Math" panose="02040503050406030204" pitchFamily="18" charset="0"/>
                          </a:rPr>
                        </m:ctrlPr>
                      </m:dPr>
                      <m:e>
                        <m:r>
                          <a:rPr lang="el-GR" i="1">
                            <a:latin typeface="Cambria Math" panose="02040503050406030204" pitchFamily="18" charset="0"/>
                          </a:rPr>
                          <m:t>𝜆</m:t>
                        </m:r>
                      </m:e>
                    </m:d>
                  </m:oMath>
                </a14:m>
                <a:r>
                  <a:rPr lang="en-US" dirty="0"/>
                  <a:t>.  This gives a set of right-singular</a:t>
                </a:r>
                <a:r>
                  <a:rPr lang="en-US" baseline="0" dirty="0"/>
                  <a:t> vectors, left-singular vectors, and singular values.</a:t>
                </a:r>
                <a:endParaRPr lang="en-US" dirty="0"/>
              </a:p>
            </p:txBody>
          </p:sp>
        </mc:Choice>
        <mc:Fallback xmlns="">
          <p:sp>
            <p:nvSpPr>
              <p:cNvPr id="3" name="Notes Placeholder 2"/>
              <p:cNvSpPr>
                <a:spLocks noGrp="1"/>
              </p:cNvSpPr>
              <p:nvPr>
                <p:ph type="body" idx="1"/>
              </p:nvPr>
            </p:nvSpPr>
            <p:spPr/>
            <p:txBody>
              <a:bodyPr/>
              <a:lstStyle/>
              <a:p>
                <a:r>
                  <a:rPr lang="en-US" dirty="0"/>
                  <a:t>In order to perform DORT, one must first obtain the transfer matrix </a:t>
                </a:r>
                <a:r>
                  <a:rPr lang="en-US" b="1" i="0">
                    <a:latin typeface="Cambria Math" panose="02040503050406030204" pitchFamily="18" charset="0"/>
                  </a:rPr>
                  <a:t>𝑯</a:t>
                </a:r>
                <a:r>
                  <a:rPr lang="en-US" b="0" i="0">
                    <a:latin typeface="Cambria Math" panose="02040503050406030204" pitchFamily="18" charset="0"/>
                  </a:rPr>
                  <a:t>(</a:t>
                </a:r>
                <a:r>
                  <a:rPr lang="el-GR" i="0">
                    <a:latin typeface="Cambria Math" panose="02040503050406030204" pitchFamily="18" charset="0"/>
                  </a:rPr>
                  <a:t>𝜆)</a:t>
                </a:r>
                <a:r>
                  <a:rPr lang="en-US" dirty="0"/>
                  <a:t>.  DORT is then performed by taking the singular value decomposition, or SVD, of the transfer matrix</a:t>
                </a:r>
                <a:r>
                  <a:rPr lang="en-US" baseline="0" dirty="0"/>
                  <a:t> </a:t>
                </a:r>
                <a:r>
                  <a:rPr lang="en-US" b="1" i="0">
                    <a:latin typeface="Cambria Math" panose="02040503050406030204" pitchFamily="18" charset="0"/>
                  </a:rPr>
                  <a:t>𝑯</a:t>
                </a:r>
                <a:r>
                  <a:rPr lang="en-US" b="0" i="0">
                    <a:latin typeface="Cambria Math" panose="02040503050406030204" pitchFamily="18" charset="0"/>
                  </a:rPr>
                  <a:t>(</a:t>
                </a:r>
                <a:r>
                  <a:rPr lang="el-GR" i="0">
                    <a:latin typeface="Cambria Math" panose="02040503050406030204" pitchFamily="18" charset="0"/>
                  </a:rPr>
                  <a:t>𝜆)</a:t>
                </a:r>
                <a:r>
                  <a:rPr lang="en-US" dirty="0"/>
                  <a:t>.  This gives a set of right-singular</a:t>
                </a:r>
                <a:r>
                  <a:rPr lang="en-US" baseline="0" dirty="0"/>
                  <a:t> vectors, left-singular vectors, and singular values.</a:t>
                </a:r>
                <a:endParaRPr lang="en-US" dirty="0"/>
              </a:p>
            </p:txBody>
          </p:sp>
        </mc:Fallback>
      </mc:AlternateContent>
      <p:sp>
        <p:nvSpPr>
          <p:cNvPr id="4" name="Slide Number Placeholder 3"/>
          <p:cNvSpPr>
            <a:spLocks noGrp="1"/>
          </p:cNvSpPr>
          <p:nvPr>
            <p:ph type="sldNum" sz="quarter" idx="5"/>
          </p:nvPr>
        </p:nvSpPr>
        <p:spPr/>
        <p:txBody>
          <a:bodyPr/>
          <a:lstStyle/>
          <a:p>
            <a:fld id="{6363C63D-0C1A-0E4C-A0BD-8D65A9542426}" type="slidenum">
              <a:rPr lang="en-US" smtClean="0"/>
              <a:t>10</a:t>
            </a:fld>
            <a:endParaRPr lang="en-US"/>
          </a:p>
        </p:txBody>
      </p:sp>
    </p:spTree>
    <p:extLst>
      <p:ext uri="{BB962C8B-B14F-4D97-AF65-F5344CB8AC3E}">
        <p14:creationId xmlns:p14="http://schemas.microsoft.com/office/powerpoint/2010/main" val="18439939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Under certain conditions, namely “ideally-resolved” scatterers, the singular vectors tell one how to beamform to focus on individual scatterers.  One can backpropagate singular vectors to selectively focus on scatterers.  Under those same conditions, the singular values are related to the scattering strength of each scatterer.</a:t>
            </a:r>
          </a:p>
          <a:p>
            <a:endParaRPr lang="en-US" dirty="0"/>
          </a:p>
          <a:p>
            <a:r>
              <a:rPr lang="en-US" dirty="0"/>
              <a:t>The right-singular vectors can be backpropagated from the transmitting transducers to selectively focus using the transmitting transducers.  The complex conjugates of the left-singular vectors can be backpropagated from the receiving transducers to selectively focus using the receiving transducers.</a:t>
            </a:r>
          </a:p>
          <a:p>
            <a:endParaRPr lang="en-US" dirty="0"/>
          </a:p>
          <a:p>
            <a:r>
              <a:rPr lang="en-US" dirty="0"/>
              <a:t>One can backpropagate these selectively focusing signals and observe the resulting field patterns.  For each pattern from a backpropagated singular vector, one will ideally see the fields get intense around a single scatterer’s location.</a:t>
            </a:r>
          </a:p>
        </p:txBody>
      </p:sp>
      <p:sp>
        <p:nvSpPr>
          <p:cNvPr id="4" name="Slide Number Placeholder 3"/>
          <p:cNvSpPr>
            <a:spLocks noGrp="1"/>
          </p:cNvSpPr>
          <p:nvPr>
            <p:ph type="sldNum" sz="quarter" idx="5"/>
          </p:nvPr>
        </p:nvSpPr>
        <p:spPr/>
        <p:txBody>
          <a:bodyPr/>
          <a:lstStyle/>
          <a:p>
            <a:fld id="{6363C63D-0C1A-0E4C-A0BD-8D65A9542426}" type="slidenum">
              <a:rPr lang="en-US" smtClean="0"/>
              <a:t>11</a:t>
            </a:fld>
            <a:endParaRPr lang="en-US"/>
          </a:p>
        </p:txBody>
      </p:sp>
    </p:spTree>
    <p:extLst>
      <p:ext uri="{BB962C8B-B14F-4D97-AF65-F5344CB8AC3E}">
        <p14:creationId xmlns:p14="http://schemas.microsoft.com/office/powerpoint/2010/main" val="29290572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some background on synthetic wavelengths.</a:t>
            </a:r>
          </a:p>
        </p:txBody>
      </p:sp>
      <p:sp>
        <p:nvSpPr>
          <p:cNvPr id="4" name="Slide Number Placeholder 3"/>
          <p:cNvSpPr>
            <a:spLocks noGrp="1"/>
          </p:cNvSpPr>
          <p:nvPr>
            <p:ph type="sldNum" sz="quarter" idx="5"/>
          </p:nvPr>
        </p:nvSpPr>
        <p:spPr/>
        <p:txBody>
          <a:bodyPr/>
          <a:lstStyle/>
          <a:p>
            <a:fld id="{6363C63D-0C1A-0E4C-A0BD-8D65A9542426}" type="slidenum">
              <a:rPr lang="en-US" smtClean="0"/>
              <a:t>12</a:t>
            </a:fld>
            <a:endParaRPr lang="en-US"/>
          </a:p>
        </p:txBody>
      </p:sp>
    </p:spTree>
    <p:extLst>
      <p:ext uri="{BB962C8B-B14F-4D97-AF65-F5344CB8AC3E}">
        <p14:creationId xmlns:p14="http://schemas.microsoft.com/office/powerpoint/2010/main" val="632690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idea of synthetic wavelengths is to heterodyne or mix two fields at nearby wavelengths to obtain a longer effective wavelength.  This longer wavelength is more resilient to path length aberrations.</a:t>
            </a:r>
          </a:p>
        </p:txBody>
      </p:sp>
      <p:sp>
        <p:nvSpPr>
          <p:cNvPr id="4" name="Slide Number Placeholder 3"/>
          <p:cNvSpPr>
            <a:spLocks noGrp="1"/>
          </p:cNvSpPr>
          <p:nvPr>
            <p:ph type="sldNum" sz="quarter" idx="5"/>
          </p:nvPr>
        </p:nvSpPr>
        <p:spPr/>
        <p:txBody>
          <a:bodyPr/>
          <a:lstStyle/>
          <a:p>
            <a:fld id="{6363C63D-0C1A-0E4C-A0BD-8D65A9542426}" type="slidenum">
              <a:rPr lang="en-US" smtClean="0"/>
              <a:t>13</a:t>
            </a:fld>
            <a:endParaRPr lang="en-US"/>
          </a:p>
        </p:txBody>
      </p:sp>
    </p:spTree>
    <p:extLst>
      <p:ext uri="{BB962C8B-B14F-4D97-AF65-F5344CB8AC3E}">
        <p14:creationId xmlns:p14="http://schemas.microsoft.com/office/powerpoint/2010/main" val="2387361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can generate a synthetic field by multiplying one complex field at one wavelength by the complex conjugate of another field at a nearby wavelength.  This creates a synthetic field.  In certain cases, like the case in source [5], this synthetic field can be backpropagated at the synthetic wavelength to form images.</a:t>
            </a:r>
          </a:p>
        </p:txBody>
      </p:sp>
      <p:sp>
        <p:nvSpPr>
          <p:cNvPr id="4" name="Slide Number Placeholder 3"/>
          <p:cNvSpPr>
            <a:spLocks noGrp="1"/>
          </p:cNvSpPr>
          <p:nvPr>
            <p:ph type="sldNum" sz="quarter" idx="5"/>
          </p:nvPr>
        </p:nvSpPr>
        <p:spPr/>
        <p:txBody>
          <a:bodyPr/>
          <a:lstStyle/>
          <a:p>
            <a:fld id="{6363C63D-0C1A-0E4C-A0BD-8D65A9542426}" type="slidenum">
              <a:rPr lang="en-US" smtClean="0"/>
              <a:t>14</a:t>
            </a:fld>
            <a:endParaRPr lang="en-US"/>
          </a:p>
        </p:txBody>
      </p:sp>
    </p:spTree>
    <p:extLst>
      <p:ext uri="{BB962C8B-B14F-4D97-AF65-F5344CB8AC3E}">
        <p14:creationId xmlns:p14="http://schemas.microsoft.com/office/powerpoint/2010/main" val="3452387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synthetic wavelengths than what I have presented.  For more information on synthetic wavelengths, please see the sources shown on the slides.</a:t>
            </a:r>
          </a:p>
        </p:txBody>
      </p:sp>
      <p:sp>
        <p:nvSpPr>
          <p:cNvPr id="4" name="Slide Number Placeholder 3"/>
          <p:cNvSpPr>
            <a:spLocks noGrp="1"/>
          </p:cNvSpPr>
          <p:nvPr>
            <p:ph type="sldNum" sz="quarter" idx="5"/>
          </p:nvPr>
        </p:nvSpPr>
        <p:spPr/>
        <p:txBody>
          <a:bodyPr/>
          <a:lstStyle/>
          <a:p>
            <a:fld id="{6363C63D-0C1A-0E4C-A0BD-8D65A9542426}" type="slidenum">
              <a:rPr lang="en-US" smtClean="0"/>
              <a:t>15</a:t>
            </a:fld>
            <a:endParaRPr lang="en-US"/>
          </a:p>
        </p:txBody>
      </p:sp>
    </p:spTree>
    <p:extLst>
      <p:ext uri="{BB962C8B-B14F-4D97-AF65-F5344CB8AC3E}">
        <p14:creationId xmlns:p14="http://schemas.microsoft.com/office/powerpoint/2010/main" val="41645165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the background is done, I shall now describe some of the work that I have done.</a:t>
            </a:r>
          </a:p>
          <a:p>
            <a:r>
              <a:rPr lang="en-US" dirty="0"/>
              <a:t>The work I have done can be referred to as “synthetic wavelength DORT”, or “SW-DORT”.</a:t>
            </a:r>
          </a:p>
          <a:p>
            <a:r>
              <a:rPr lang="en-US" dirty="0"/>
              <a:t>Synthetic wavelength DORT combines DORT with synthetic wavelengths to perform imaging.</a:t>
            </a:r>
          </a:p>
        </p:txBody>
      </p:sp>
      <p:sp>
        <p:nvSpPr>
          <p:cNvPr id="4" name="Slide Number Placeholder 3"/>
          <p:cNvSpPr>
            <a:spLocks noGrp="1"/>
          </p:cNvSpPr>
          <p:nvPr>
            <p:ph type="sldNum" sz="quarter" idx="5"/>
          </p:nvPr>
        </p:nvSpPr>
        <p:spPr/>
        <p:txBody>
          <a:bodyPr/>
          <a:lstStyle/>
          <a:p>
            <a:fld id="{6363C63D-0C1A-0E4C-A0BD-8D65A9542426}" type="slidenum">
              <a:rPr lang="en-US" smtClean="0"/>
              <a:t>16</a:t>
            </a:fld>
            <a:endParaRPr lang="en-US"/>
          </a:p>
        </p:txBody>
      </p:sp>
    </p:spTree>
    <p:extLst>
      <p:ext uri="{BB962C8B-B14F-4D97-AF65-F5344CB8AC3E}">
        <p14:creationId xmlns:p14="http://schemas.microsoft.com/office/powerpoint/2010/main" val="5211085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Synthetic wavelength DORT requires that one has the transfer matrix for two closely spaced wavelengths.</a:t>
            </a:r>
          </a:p>
          <a:p>
            <a:r>
              <a:rPr lang="en-US" dirty="0"/>
              <a:t>DORT is performed, yielding a set of singular vectors.</a:t>
            </a:r>
          </a:p>
          <a:p>
            <a:r>
              <a:rPr lang="en-US" dirty="0"/>
              <a:t>One takes a pair of singular vectors, and from those singular vectors, derives fields.</a:t>
            </a:r>
          </a:p>
          <a:p>
            <a:r>
              <a:rPr lang="en-US" dirty="0"/>
              <a:t>These fields are then used to derive a synthetic field.</a:t>
            </a:r>
          </a:p>
          <a:p>
            <a:r>
              <a:rPr lang="en-US" dirty="0"/>
              <a:t>The synthetic field is then backpropagated, and images are obtained.</a:t>
            </a:r>
          </a:p>
        </p:txBody>
      </p:sp>
      <p:sp>
        <p:nvSpPr>
          <p:cNvPr id="4" name="Slide Number Placeholder 3"/>
          <p:cNvSpPr>
            <a:spLocks noGrp="1"/>
          </p:cNvSpPr>
          <p:nvPr>
            <p:ph type="sldNum" sz="quarter" idx="5"/>
          </p:nvPr>
        </p:nvSpPr>
        <p:spPr/>
        <p:txBody>
          <a:bodyPr/>
          <a:lstStyle/>
          <a:p>
            <a:fld id="{6363C63D-0C1A-0E4C-A0BD-8D65A9542426}" type="slidenum">
              <a:rPr lang="en-US" smtClean="0"/>
              <a:t>17</a:t>
            </a:fld>
            <a:endParaRPr lang="en-US"/>
          </a:p>
        </p:txBody>
      </p:sp>
    </p:spTree>
    <p:extLst>
      <p:ext uri="{BB962C8B-B14F-4D97-AF65-F5344CB8AC3E}">
        <p14:creationId xmlns:p14="http://schemas.microsoft.com/office/powerpoint/2010/main" val="2715022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more concrete example of synthetic wavelength DORT, I shall describe a simulation that was done that uses synthetic wavelength DORT.  In this simulation, small, discrete scatterers are imaged through an aberrating medium using synthetic wavelength DORT.</a:t>
            </a:r>
          </a:p>
        </p:txBody>
      </p:sp>
      <p:sp>
        <p:nvSpPr>
          <p:cNvPr id="4" name="Slide Number Placeholder 3"/>
          <p:cNvSpPr>
            <a:spLocks noGrp="1"/>
          </p:cNvSpPr>
          <p:nvPr>
            <p:ph type="sldNum" sz="quarter" idx="5"/>
          </p:nvPr>
        </p:nvSpPr>
        <p:spPr/>
        <p:txBody>
          <a:bodyPr/>
          <a:lstStyle/>
          <a:p>
            <a:fld id="{6363C63D-0C1A-0E4C-A0BD-8D65A9542426}" type="slidenum">
              <a:rPr lang="en-US" smtClean="0"/>
              <a:t>18</a:t>
            </a:fld>
            <a:endParaRPr lang="en-US"/>
          </a:p>
        </p:txBody>
      </p:sp>
    </p:spTree>
    <p:extLst>
      <p:ext uri="{BB962C8B-B14F-4D97-AF65-F5344CB8AC3E}">
        <p14:creationId xmlns:p14="http://schemas.microsoft.com/office/powerpoint/2010/main" val="3627653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Imaging through aberrating media is a difficult, yet useful task.  For example, one might want to see through bodily tissue or a pane of frosted glass.  However, in those cases, light gets aberrated, potentially making it difficult to get clear images.  It would be nice to be able to see through such aberrating media.</a:t>
            </a:r>
          </a:p>
        </p:txBody>
      </p:sp>
      <p:sp>
        <p:nvSpPr>
          <p:cNvPr id="4" name="Slide Number Placeholder 3"/>
          <p:cNvSpPr>
            <a:spLocks noGrp="1"/>
          </p:cNvSpPr>
          <p:nvPr>
            <p:ph type="sldNum" sz="quarter" idx="5"/>
          </p:nvPr>
        </p:nvSpPr>
        <p:spPr/>
        <p:txBody>
          <a:bodyPr/>
          <a:lstStyle/>
          <a:p>
            <a:fld id="{6363C63D-0C1A-0E4C-A0BD-8D65A9542426}" type="slidenum">
              <a:rPr lang="en-US" smtClean="0"/>
              <a:t>1</a:t>
            </a:fld>
            <a:endParaRPr lang="en-US"/>
          </a:p>
        </p:txBody>
      </p:sp>
    </p:spTree>
    <p:extLst>
      <p:ext uri="{BB962C8B-B14F-4D97-AF65-F5344CB8AC3E}">
        <p14:creationId xmlns:p14="http://schemas.microsoft.com/office/powerpoint/2010/main" val="1283963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simulated setup is essentially a Fourier transforming lens setup.  The input, i.e. the output of a spatial light modulator, is located in the front focal plane, and the scatterers are located in the back focal plane.  The scatterers are on the order of 0.01mm in diameter.  Between the lens and scatterers is an aberrating layer that is 200 micrometers thick. That aberrating layer has a surface height standard deviation of 1.3 micrometers.</a:t>
            </a:r>
          </a:p>
          <a:p>
            <a:endParaRPr lang="en-US" dirty="0"/>
          </a:p>
          <a:p>
            <a:r>
              <a:rPr lang="en-US" dirty="0"/>
              <a:t>The transfer matrix relates the SLM output to the incident field on the camera sensor.  Since everything here was done in simulation, both phase and amplitude could be measured, thus making it easier to measure the transfer matrix---there was no need to go through any of the methodologies given in sources [1] through [3] because phase could be directly measured in simulation.</a:t>
            </a:r>
          </a:p>
        </p:txBody>
      </p:sp>
      <p:sp>
        <p:nvSpPr>
          <p:cNvPr id="4" name="Slide Number Placeholder 3"/>
          <p:cNvSpPr>
            <a:spLocks noGrp="1"/>
          </p:cNvSpPr>
          <p:nvPr>
            <p:ph type="sldNum" sz="quarter" idx="5"/>
          </p:nvPr>
        </p:nvSpPr>
        <p:spPr/>
        <p:txBody>
          <a:bodyPr/>
          <a:lstStyle/>
          <a:p>
            <a:fld id="{6363C63D-0C1A-0E4C-A0BD-8D65A9542426}" type="slidenum">
              <a:rPr lang="en-US" smtClean="0"/>
              <a:t>19</a:t>
            </a:fld>
            <a:endParaRPr lang="en-US"/>
          </a:p>
        </p:txBody>
      </p:sp>
    </p:spTree>
    <p:extLst>
      <p:ext uri="{BB962C8B-B14F-4D97-AF65-F5344CB8AC3E}">
        <p14:creationId xmlns:p14="http://schemas.microsoft.com/office/powerpoint/2010/main" val="729098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limits to this simulation.</a:t>
            </a:r>
          </a:p>
          <a:p>
            <a:r>
              <a:rPr lang="en-US" dirty="0"/>
              <a:t>First of all, scalar waves are simulated.  This is not entirely accurate to reality as electromagnetic waves are vector waves.</a:t>
            </a:r>
          </a:p>
          <a:p>
            <a:r>
              <a:rPr lang="en-US" dirty="0"/>
              <a:t>The aberrating layer model is a random thickness model that follows what is described in source [7], J. W. Goodman’s Statistical Optics book.  The model is implemented as a phase mask, where the phase shift is commensurate with, i.e. proportional to, the thickness at a point.  This model assumes a thin structure and/or paraxial rays.</a:t>
            </a:r>
          </a:p>
          <a:p>
            <a:r>
              <a:rPr lang="en-US" dirty="0"/>
              <a:t>Scatterers are modeled as opaque spots on an amplitude mask, which might not be the best model of a scatterer.</a:t>
            </a:r>
          </a:p>
          <a:p>
            <a:r>
              <a:rPr lang="en-US" dirty="0"/>
              <a:t>Partial reflection and transmission from </a:t>
            </a:r>
            <a:r>
              <a:rPr lang="en-US" dirty="0" err="1"/>
              <a:t>beamsplitters</a:t>
            </a:r>
            <a:r>
              <a:rPr lang="en-US" dirty="0"/>
              <a:t> is also not modeled.</a:t>
            </a:r>
          </a:p>
          <a:p>
            <a:r>
              <a:rPr lang="en-US" dirty="0"/>
              <a:t>These are just some of the limitations of the model I used for my simulation.  There are other limitations as well.</a:t>
            </a:r>
          </a:p>
        </p:txBody>
      </p:sp>
      <p:sp>
        <p:nvSpPr>
          <p:cNvPr id="4" name="Slide Number Placeholder 3"/>
          <p:cNvSpPr>
            <a:spLocks noGrp="1"/>
          </p:cNvSpPr>
          <p:nvPr>
            <p:ph type="sldNum" sz="quarter" idx="5"/>
          </p:nvPr>
        </p:nvSpPr>
        <p:spPr/>
        <p:txBody>
          <a:bodyPr/>
          <a:lstStyle/>
          <a:p>
            <a:fld id="{6363C63D-0C1A-0E4C-A0BD-8D65A9542426}" type="slidenum">
              <a:rPr lang="en-US" smtClean="0"/>
              <a:t>20</a:t>
            </a:fld>
            <a:endParaRPr lang="en-US"/>
          </a:p>
        </p:txBody>
      </p:sp>
    </p:spTree>
    <p:extLst>
      <p:ext uri="{BB962C8B-B14F-4D97-AF65-F5344CB8AC3E}">
        <p14:creationId xmlns:p14="http://schemas.microsoft.com/office/powerpoint/2010/main" val="27150672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imagine that one wanted to use conventional DORT to image in this situation.</a:t>
            </a:r>
          </a:p>
          <a:p>
            <a:r>
              <a:rPr lang="en-US" dirty="0"/>
              <a:t>Also imagine that one does not explicitly know the aberrating medium, so it cannot be modeled during backpropagation.</a:t>
            </a:r>
          </a:p>
          <a:p>
            <a:r>
              <a:rPr lang="en-US" dirty="0"/>
              <a:t>Imagine that instead, one replaced the aberrating medium with free space.</a:t>
            </a:r>
          </a:p>
          <a:p>
            <a:endParaRPr lang="en-US" dirty="0"/>
          </a:p>
          <a:p>
            <a:r>
              <a:rPr lang="en-US" dirty="0"/>
              <a:t>One can derive SLM patterns from the right-singular vectors </a:t>
            </a:r>
            <a:r>
              <a:rPr lang="en-US"/>
              <a:t>from DORT and </a:t>
            </a:r>
            <a:r>
              <a:rPr lang="en-US" dirty="0"/>
              <a:t>project those patterns onto the SLM.  One can then propagate through the model of the system, up until the output of the lens.</a:t>
            </a:r>
          </a:p>
          <a:p>
            <a:r>
              <a:rPr lang="en-US" dirty="0"/>
              <a:t>Then, one can backpropagate through free space to the scatterer plane to attempt to get images.</a:t>
            </a:r>
          </a:p>
        </p:txBody>
      </p:sp>
      <p:sp>
        <p:nvSpPr>
          <p:cNvPr id="4" name="Slide Number Placeholder 3"/>
          <p:cNvSpPr>
            <a:spLocks noGrp="1"/>
          </p:cNvSpPr>
          <p:nvPr>
            <p:ph type="sldNum" sz="quarter" idx="5"/>
          </p:nvPr>
        </p:nvSpPr>
        <p:spPr/>
        <p:txBody>
          <a:bodyPr/>
          <a:lstStyle/>
          <a:p>
            <a:fld id="{6363C63D-0C1A-0E4C-A0BD-8D65A9542426}" type="slidenum">
              <a:rPr lang="en-US" smtClean="0"/>
              <a:t>21</a:t>
            </a:fld>
            <a:endParaRPr lang="en-US"/>
          </a:p>
        </p:txBody>
      </p:sp>
    </p:spTree>
    <p:extLst>
      <p:ext uri="{BB962C8B-B14F-4D97-AF65-F5344CB8AC3E}">
        <p14:creationId xmlns:p14="http://schemas.microsoft.com/office/powerpoint/2010/main" val="36512440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results of doing what was described on the previous slide.  It can be seen that not modeling the aberrating layer, i.e. replacing the aberrating layer with free space, results in poor images.  The fields are not focused on the scatterers and one cannot tell where the scatterers are from just looking at the fields.</a:t>
            </a:r>
          </a:p>
        </p:txBody>
      </p:sp>
      <p:sp>
        <p:nvSpPr>
          <p:cNvPr id="4" name="Slide Number Placeholder 3"/>
          <p:cNvSpPr>
            <a:spLocks noGrp="1"/>
          </p:cNvSpPr>
          <p:nvPr>
            <p:ph type="sldNum" sz="quarter" idx="5"/>
          </p:nvPr>
        </p:nvSpPr>
        <p:spPr/>
        <p:txBody>
          <a:bodyPr/>
          <a:lstStyle/>
          <a:p>
            <a:fld id="{6363C63D-0C1A-0E4C-A0BD-8D65A9542426}" type="slidenum">
              <a:rPr lang="en-US" smtClean="0"/>
              <a:t>22</a:t>
            </a:fld>
            <a:endParaRPr lang="en-US"/>
          </a:p>
        </p:txBody>
      </p:sp>
    </p:spTree>
    <p:extLst>
      <p:ext uri="{BB962C8B-B14F-4D97-AF65-F5344CB8AC3E}">
        <p14:creationId xmlns:p14="http://schemas.microsoft.com/office/powerpoint/2010/main" val="20432942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one fix this?  Well, one can again get the fields at the output of the lens.  However, instead of backpropagating those fields, one can create a synthetic field using the formula for </a:t>
            </a:r>
            <a:r>
              <a:rPr lang="en-US" dirty="0" err="1"/>
              <a:t>u_synth</a:t>
            </a:r>
            <a:r>
              <a:rPr lang="en-US" dirty="0"/>
              <a:t> shown in the slide.  In that formula, the dotted circle represents pointwise multiplication.</a:t>
            </a:r>
          </a:p>
          <a:p>
            <a:endParaRPr lang="en-US" dirty="0"/>
          </a:p>
          <a:p>
            <a:r>
              <a:rPr lang="en-US" dirty="0"/>
              <a:t>That synthetic field can be backpropagated at the synthetic wavelength through free space to the scatterer plane.</a:t>
            </a:r>
          </a:p>
        </p:txBody>
      </p:sp>
      <p:sp>
        <p:nvSpPr>
          <p:cNvPr id="4" name="Slide Number Placeholder 3"/>
          <p:cNvSpPr>
            <a:spLocks noGrp="1"/>
          </p:cNvSpPr>
          <p:nvPr>
            <p:ph type="sldNum" sz="quarter" idx="5"/>
          </p:nvPr>
        </p:nvSpPr>
        <p:spPr/>
        <p:txBody>
          <a:bodyPr/>
          <a:lstStyle/>
          <a:p>
            <a:fld id="{6363C63D-0C1A-0E4C-A0BD-8D65A9542426}" type="slidenum">
              <a:rPr lang="en-US" smtClean="0"/>
              <a:t>23</a:t>
            </a:fld>
            <a:endParaRPr lang="en-US"/>
          </a:p>
        </p:txBody>
      </p:sp>
    </p:spTree>
    <p:extLst>
      <p:ext uri="{BB962C8B-B14F-4D97-AF65-F5344CB8AC3E}">
        <p14:creationId xmlns:p14="http://schemas.microsoft.com/office/powerpoint/2010/main" val="34447916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Doing this results in images of the scatterers.  As one can see, the fields are focused around the locations of the scatterers.</a:t>
            </a:r>
          </a:p>
        </p:txBody>
      </p:sp>
      <p:sp>
        <p:nvSpPr>
          <p:cNvPr id="4" name="Slide Number Placeholder 3"/>
          <p:cNvSpPr>
            <a:spLocks noGrp="1"/>
          </p:cNvSpPr>
          <p:nvPr>
            <p:ph type="sldNum" sz="quarter" idx="5"/>
          </p:nvPr>
        </p:nvSpPr>
        <p:spPr/>
        <p:txBody>
          <a:bodyPr/>
          <a:lstStyle/>
          <a:p>
            <a:fld id="{6363C63D-0C1A-0E4C-A0BD-8D65A9542426}" type="slidenum">
              <a:rPr lang="en-US" smtClean="0"/>
              <a:t>24</a:t>
            </a:fld>
            <a:endParaRPr lang="en-US"/>
          </a:p>
        </p:txBody>
      </p:sp>
    </p:spTree>
    <p:extLst>
      <p:ext uri="{BB962C8B-B14F-4D97-AF65-F5344CB8AC3E}">
        <p14:creationId xmlns:p14="http://schemas.microsoft.com/office/powerpoint/2010/main" val="3510454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as one can see, regular DORT backpropagation fails to form images of scatterers when the aberrating layer is not modeled.  However, combining DORT with synthetic wavelengths allows for backpropagation to form images of scatterers even without modeling the aberrating layer.</a:t>
            </a:r>
          </a:p>
        </p:txBody>
      </p:sp>
      <p:sp>
        <p:nvSpPr>
          <p:cNvPr id="4" name="Slide Number Placeholder 3"/>
          <p:cNvSpPr>
            <a:spLocks noGrp="1"/>
          </p:cNvSpPr>
          <p:nvPr>
            <p:ph type="sldNum" sz="quarter" idx="5"/>
          </p:nvPr>
        </p:nvSpPr>
        <p:spPr/>
        <p:txBody>
          <a:bodyPr/>
          <a:lstStyle/>
          <a:p>
            <a:fld id="{6363C63D-0C1A-0E4C-A0BD-8D65A9542426}" type="slidenum">
              <a:rPr lang="en-US" smtClean="0"/>
              <a:t>25</a:t>
            </a:fld>
            <a:endParaRPr lang="en-US"/>
          </a:p>
        </p:txBody>
      </p:sp>
    </p:spTree>
    <p:extLst>
      <p:ext uri="{BB962C8B-B14F-4D97-AF65-F5344CB8AC3E}">
        <p14:creationId xmlns:p14="http://schemas.microsoft.com/office/powerpoint/2010/main" val="9041539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Before moving on, it should be noted that the synthetic wavelength used in this simulation is quite small compared to what was used in existing literature, such as sources [5] and [6].  A small synthetic wavelength of 0.025mm was to reduce the size of the focus spot in the image.</a:t>
                </a:r>
              </a:p>
              <a:p>
                <a:endParaRPr lang="en-US" dirty="0"/>
              </a:p>
              <a:p>
                <a:r>
                  <a:rPr lang="en-US" dirty="0"/>
                  <a:t>Despite its short length, the synthetic wavelength seems to mostly meet the criterion specified in source [5].  Specifically,</a:t>
                </a:r>
                <a:r>
                  <a:rPr lang="en-US" baseline="0" dirty="0"/>
                  <a:t> since</a:t>
                </a:r>
                <a:r>
                  <a:rPr lang="en-US" dirty="0"/>
                  <a:t> the aberrating layer had a surface height standard deviation </a:t>
                </a:r>
                <a:r>
                  <a:rPr lang="en-US"/>
                  <a:t>of 1.3 micrometers</a:t>
                </a:r>
                <a:r>
                  <a:rPr lang="en-US" dirty="0"/>
                  <a:t>, the path</a:t>
                </a:r>
                <a:r>
                  <a:rPr lang="en-US" baseline="0" dirty="0"/>
                  <a:t> length aberrations should have largely been less than a quarter of the synthetic wavelength in length.</a:t>
                </a:r>
                <a:endParaRPr lang="en-US" dirty="0"/>
              </a:p>
              <a:p>
                <a:endParaRPr lang="en-US" dirty="0"/>
              </a:p>
              <a:p>
                <a:r>
                  <a:rPr lang="en-US" dirty="0"/>
                  <a:t>However, the synthetic wavelength used may, in fact, be too small.  In fact, the synthetic wavelengths in source [5] are at least an order of magnitude larger than what was used in this simulation.  And, in source [5], speckle artifacts started degrading the image for the smaller synthetic wavelengths.</a:t>
                </a:r>
              </a:p>
              <a:p>
                <a:endParaRPr lang="en-US" dirty="0"/>
              </a:p>
              <a:p>
                <a:r>
                  <a:rPr lang="en-US" dirty="0"/>
                  <a:t>It should be noted though that the methodology in source [5] is different.  It did </a:t>
                </a:r>
                <a:r>
                  <a:rPr lang="en-US" b="1" i="1" dirty="0"/>
                  <a:t>not</a:t>
                </a:r>
                <a:r>
                  <a:rPr lang="en-US" dirty="0"/>
                  <a:t> make use of the synthetic wavelength DORT method.  Perhaps synthetic wavelength DORT is resilient at small synthetic wavelengths.</a:t>
                </a:r>
              </a:p>
              <a:p>
                <a:endParaRPr lang="en-US" dirty="0"/>
              </a:p>
              <a:p>
                <a:r>
                  <a:rPr lang="en-US" dirty="0"/>
                  <a:t>Or perhaps the fact that small points are being imaged makes the task of imaging easier, thus allowing for smaller synthetic wavelengths.</a:t>
                </a:r>
              </a:p>
              <a:p>
                <a:endParaRPr lang="en-US" dirty="0"/>
              </a:p>
              <a:p>
                <a:r>
                  <a:rPr lang="en-US" dirty="0"/>
                  <a:t>Or maybe this simulated experiment would fail in a real-life case as perhaps real-life cases need longer synthetic wavelengths.</a:t>
                </a:r>
              </a:p>
              <a:p>
                <a:endParaRPr lang="en-US" dirty="0"/>
              </a:p>
              <a:p>
                <a:r>
                  <a:rPr lang="en-US" dirty="0"/>
                  <a:t>But these are just possibilities.</a:t>
                </a:r>
              </a:p>
              <a:p>
                <a:endParaRPr lang="en-US" dirty="0"/>
              </a:p>
              <a:p>
                <a:r>
                  <a:rPr lang="en-US" dirty="0"/>
                  <a:t>Ultimately, I do not know if the use of a small synthetic wavelength, i.e. 0.025mm, would be an issue in a real-life experiment.  If I were to continue with this research and do a real life experiment, I would be cognizant of the size of my synthetic wavelength as using too small of a synthetic wavelength can cause issues.</a:t>
                </a:r>
              </a:p>
            </p:txBody>
          </p:sp>
        </mc:Choice>
        <mc:Fallback xmlns="">
          <p:sp>
            <p:nvSpPr>
              <p:cNvPr id="3" name="Notes Placeholder 2"/>
              <p:cNvSpPr>
                <a:spLocks noGrp="1"/>
              </p:cNvSpPr>
              <p:nvPr>
                <p:ph type="body" idx="1"/>
              </p:nvPr>
            </p:nvSpPr>
            <p:spPr/>
            <p:txBody>
              <a:bodyPr/>
              <a:lstStyle/>
              <a:p>
                <a:r>
                  <a:rPr lang="en-US" dirty="0"/>
                  <a:t>Before moving on, it should be noted that the synthetic wavelength used in this simulation is quite small compared to what was used in existing literature, such as sources [5] and [6].  A small synthetic wavelength of 0.025mm was to reduce the size of the focus spot in the image.</a:t>
                </a:r>
              </a:p>
              <a:p>
                <a:endParaRPr lang="en-US" dirty="0"/>
              </a:p>
              <a:p>
                <a:r>
                  <a:rPr lang="en-US" dirty="0"/>
                  <a:t>Despite its short length, the synthetic wavelength seems to mostly meet the criterion specified in source [5].  Specifically,</a:t>
                </a:r>
                <a:r>
                  <a:rPr lang="en-US" baseline="0" dirty="0"/>
                  <a:t> since</a:t>
                </a:r>
                <a:r>
                  <a:rPr lang="en-US" dirty="0"/>
                  <a:t> the aberrating layer had a surface height standard deviation of </a:t>
                </a:r>
                <a:r>
                  <a:rPr lang="en-US" sz="1200" b="0" i="0">
                    <a:latin typeface="Cambria Math" panose="02040503050406030204" pitchFamily="18" charset="0"/>
                  </a:rPr>
                  <a:t>1.3</a:t>
                </a:r>
                <a:r>
                  <a:rPr lang="el-GR" sz="1200" b="0" i="0" dirty="0">
                    <a:latin typeface="Cambria Math" panose="02040503050406030204" pitchFamily="18" charset="0"/>
                  </a:rPr>
                  <a:t>"</a:t>
                </a:r>
                <a:r>
                  <a:rPr lang="el-GR" sz="1200" i="0" dirty="0">
                    <a:latin typeface="Cambria Math" panose="02040503050406030204" pitchFamily="18" charset="0"/>
                    <a:cs typeface="Times New Roman" panose="02020603050405020304" pitchFamily="18" charset="0"/>
                  </a:rPr>
                  <a:t>μ</a:t>
                </a:r>
                <a:r>
                  <a:rPr lang="en-US" sz="1200" b="0" i="0" dirty="0">
                    <a:latin typeface="Cambria Math" panose="02040503050406030204" pitchFamily="18" charset="0"/>
                    <a:cs typeface="Times New Roman" panose="02020603050405020304" pitchFamily="18" charset="0"/>
                  </a:rPr>
                  <a:t>m</a:t>
                </a:r>
                <a:r>
                  <a:rPr lang="en-US" sz="1200" b="0" i="0" dirty="0">
                    <a:latin typeface="Times New Roman" panose="02020603050405020304" pitchFamily="18" charset="0"/>
                    <a:cs typeface="Times New Roman" panose="02020603050405020304" pitchFamily="18" charset="0"/>
                  </a:rPr>
                  <a:t>"</a:t>
                </a:r>
                <a:r>
                  <a:rPr lang="en-US" dirty="0"/>
                  <a:t>, the path</a:t>
                </a:r>
                <a:r>
                  <a:rPr lang="en-US" baseline="0" dirty="0"/>
                  <a:t> length aberrations should have largely been less than a quarter of the synthetic wavelength in length.</a:t>
                </a:r>
                <a:endParaRPr lang="en-US" dirty="0"/>
              </a:p>
              <a:p>
                <a:endParaRPr lang="en-US" dirty="0"/>
              </a:p>
              <a:p>
                <a:r>
                  <a:rPr lang="en-US" dirty="0"/>
                  <a:t>However, the synthetic wavelength used may, in fact, be too small.  In fact, the synthetic wavelengths in source [5] are at least an order of magnitude larger than what was used in this simulation.  And, in source [5], speckle artifacts started degrading the image for the smaller synthetic wavelengths.</a:t>
                </a:r>
              </a:p>
              <a:p>
                <a:endParaRPr lang="en-US" dirty="0"/>
              </a:p>
              <a:p>
                <a:r>
                  <a:rPr lang="en-US" dirty="0"/>
                  <a:t>It should be noted though that the methodology in source [5] is different.  It did </a:t>
                </a:r>
                <a:r>
                  <a:rPr lang="en-US" b="1" i="1" dirty="0"/>
                  <a:t>not</a:t>
                </a:r>
                <a:r>
                  <a:rPr lang="en-US" dirty="0"/>
                  <a:t> make use of the synthetic wavelength DORT method.  Perhaps synthetic wavelength DORT is resilient at small synthetic wavelengths.</a:t>
                </a:r>
              </a:p>
              <a:p>
                <a:endParaRPr lang="en-US" dirty="0"/>
              </a:p>
              <a:p>
                <a:r>
                  <a:rPr lang="en-US" dirty="0"/>
                  <a:t>Or perhaps the fact that small points are being imaged makes the task of imaging easier, thus allowing for smaller synthetic wavelengths.</a:t>
                </a:r>
              </a:p>
              <a:p>
                <a:endParaRPr lang="en-US" dirty="0"/>
              </a:p>
              <a:p>
                <a:r>
                  <a:rPr lang="en-US" dirty="0"/>
                  <a:t>Or maybe this simulated experiment would fail in a real-life case as perhaps real-life cases need longer synthetic wavelengths.</a:t>
                </a:r>
              </a:p>
              <a:p>
                <a:endParaRPr lang="en-US" dirty="0"/>
              </a:p>
              <a:p>
                <a:r>
                  <a:rPr lang="en-US" dirty="0"/>
                  <a:t>But these are just possibilities.</a:t>
                </a:r>
              </a:p>
              <a:p>
                <a:endParaRPr lang="en-US" dirty="0"/>
              </a:p>
              <a:p>
                <a:r>
                  <a:rPr lang="en-US" dirty="0"/>
                  <a:t>Ultimately, I do not know if the use of a small synthetic wavelength, i.e. 0.025mm, would be an issue in a real-life experiment.  If I were to continue with this research and do a real life experiment, I would be cognizant of the size of my synthetic wavelength as using too small of a synthetic wavelength can cause issues.</a:t>
                </a:r>
              </a:p>
            </p:txBody>
          </p:sp>
        </mc:Fallback>
      </mc:AlternateContent>
      <p:sp>
        <p:nvSpPr>
          <p:cNvPr id="4" name="Slide Number Placeholder 3"/>
          <p:cNvSpPr>
            <a:spLocks noGrp="1"/>
          </p:cNvSpPr>
          <p:nvPr>
            <p:ph type="sldNum" sz="quarter" idx="5"/>
          </p:nvPr>
        </p:nvSpPr>
        <p:spPr/>
        <p:txBody>
          <a:bodyPr/>
          <a:lstStyle/>
          <a:p>
            <a:fld id="{6363C63D-0C1A-0E4C-A0BD-8D65A9542426}" type="slidenum">
              <a:rPr lang="en-US" smtClean="0"/>
              <a:t>26</a:t>
            </a:fld>
            <a:endParaRPr lang="en-US"/>
          </a:p>
        </p:txBody>
      </p:sp>
    </p:spTree>
    <p:extLst>
      <p:ext uri="{BB962C8B-B14F-4D97-AF65-F5344CB8AC3E}">
        <p14:creationId xmlns:p14="http://schemas.microsoft.com/office/powerpoint/2010/main" val="2612631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So how much can one conclude from this simulation?  Admittedly, not too much since it is only simulation.  A more convincing test would have been to do a real-life, physical experiment.  Regardless, this simulation is a promising first step.</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Ultimately, one can say that limited experimental evidence from simulation indicates that synthetic wavelength DORT may be able to be used to image small, discrete scatterers through aberrating media, without requiring an explicit model for the aberrating media.</a:t>
            </a:r>
          </a:p>
        </p:txBody>
      </p:sp>
      <p:sp>
        <p:nvSpPr>
          <p:cNvPr id="4" name="Slide Number Placeholder 3"/>
          <p:cNvSpPr>
            <a:spLocks noGrp="1"/>
          </p:cNvSpPr>
          <p:nvPr>
            <p:ph type="sldNum" sz="quarter" idx="5"/>
          </p:nvPr>
        </p:nvSpPr>
        <p:spPr/>
        <p:txBody>
          <a:bodyPr/>
          <a:lstStyle/>
          <a:p>
            <a:fld id="{6363C63D-0C1A-0E4C-A0BD-8D65A9542426}" type="slidenum">
              <a:rPr lang="en-US" smtClean="0"/>
              <a:t>27</a:t>
            </a:fld>
            <a:endParaRPr lang="en-US"/>
          </a:p>
        </p:txBody>
      </p:sp>
    </p:spTree>
    <p:extLst>
      <p:ext uri="{BB962C8B-B14F-4D97-AF65-F5344CB8AC3E}">
        <p14:creationId xmlns:p14="http://schemas.microsoft.com/office/powerpoint/2010/main" val="3838847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references.</a:t>
            </a:r>
          </a:p>
        </p:txBody>
      </p:sp>
      <p:sp>
        <p:nvSpPr>
          <p:cNvPr id="4" name="Slide Number Placeholder 3"/>
          <p:cNvSpPr>
            <a:spLocks noGrp="1"/>
          </p:cNvSpPr>
          <p:nvPr>
            <p:ph type="sldNum" sz="quarter" idx="5"/>
          </p:nvPr>
        </p:nvSpPr>
        <p:spPr/>
        <p:txBody>
          <a:bodyPr/>
          <a:lstStyle/>
          <a:p>
            <a:fld id="{6363C63D-0C1A-0E4C-A0BD-8D65A9542426}" type="slidenum">
              <a:rPr lang="en-US" smtClean="0"/>
              <a:t>28</a:t>
            </a:fld>
            <a:endParaRPr lang="en-US"/>
          </a:p>
        </p:txBody>
      </p:sp>
    </p:spTree>
    <p:extLst>
      <p:ext uri="{BB962C8B-B14F-4D97-AF65-F5344CB8AC3E}">
        <p14:creationId xmlns:p14="http://schemas.microsoft.com/office/powerpoint/2010/main" val="668631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one image through aberrating media?  Well, there is a fair amount of literature on that.  However, this work focuses on a specific methodology called synthetic wavelength DORT, or SW-DORT for short.</a:t>
            </a:r>
          </a:p>
          <a:p>
            <a:endParaRPr lang="en-US" dirty="0"/>
          </a:p>
          <a:p>
            <a:r>
              <a:rPr lang="en-US" dirty="0"/>
              <a:t>In order to properly explain synthetic wavelength DORT, some background will first be given.  Then, synthetic wavelength DORT will be presented.</a:t>
            </a:r>
          </a:p>
        </p:txBody>
      </p:sp>
      <p:sp>
        <p:nvSpPr>
          <p:cNvPr id="4" name="Slide Number Placeholder 3"/>
          <p:cNvSpPr>
            <a:spLocks noGrp="1"/>
          </p:cNvSpPr>
          <p:nvPr>
            <p:ph type="sldNum" sz="quarter" idx="5"/>
          </p:nvPr>
        </p:nvSpPr>
        <p:spPr/>
        <p:txBody>
          <a:bodyPr/>
          <a:lstStyle/>
          <a:p>
            <a:fld id="{6363C63D-0C1A-0E4C-A0BD-8D65A9542426}" type="slidenum">
              <a:rPr lang="en-US" smtClean="0"/>
              <a:t>2</a:t>
            </a:fld>
            <a:endParaRPr lang="en-US"/>
          </a:p>
        </p:txBody>
      </p:sp>
    </p:spTree>
    <p:extLst>
      <p:ext uri="{BB962C8B-B14F-4D97-AF65-F5344CB8AC3E}">
        <p14:creationId xmlns:p14="http://schemas.microsoft.com/office/powerpoint/2010/main" val="1956236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one image through aberrating media?  Well, there is a fair amount of literature on that.  However, this work focuses on a specific methodology.  The methodology of this work involves using the DORT technique in conjunction with synthetic wavelengths to generate synthetic fields.  These synthetic fields are then numerically backpropagated at the synthetic wavelength to form images of small, discrete scatterers.</a:t>
            </a:r>
          </a:p>
          <a:p>
            <a:endParaRPr lang="en-US" dirty="0"/>
          </a:p>
          <a:p>
            <a:r>
              <a:rPr lang="en-US" dirty="0"/>
              <a:t>It should be noted that this work is done in the optical regime, i.e. with light.  The experiment done was performed in simulation.</a:t>
            </a:r>
          </a:p>
        </p:txBody>
      </p:sp>
      <p:sp>
        <p:nvSpPr>
          <p:cNvPr id="4" name="Slide Number Placeholder 3"/>
          <p:cNvSpPr>
            <a:spLocks noGrp="1"/>
          </p:cNvSpPr>
          <p:nvPr>
            <p:ph type="sldNum" sz="quarter" idx="5"/>
          </p:nvPr>
        </p:nvSpPr>
        <p:spPr/>
        <p:txBody>
          <a:bodyPr/>
          <a:lstStyle/>
          <a:p>
            <a:fld id="{6363C63D-0C1A-0E4C-A0BD-8D65A9542426}" type="slidenum">
              <a:rPr lang="en-US" smtClean="0"/>
              <a:t>30</a:t>
            </a:fld>
            <a:endParaRPr lang="en-US"/>
          </a:p>
        </p:txBody>
      </p:sp>
    </p:spTree>
    <p:extLst>
      <p:ext uri="{BB962C8B-B14F-4D97-AF65-F5344CB8AC3E}">
        <p14:creationId xmlns:p14="http://schemas.microsoft.com/office/powerpoint/2010/main" val="2076059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microwaves and radio frequency (RF) domain, as well as acoustics, transfer matrices can be measured relatively straightforwardly.  This is because signals can be directly sampled in time, which is not the case for optical signals.</a:t>
            </a:r>
          </a:p>
          <a:p>
            <a:endParaRPr lang="en-US" dirty="0"/>
          </a:p>
          <a:p>
            <a:r>
              <a:rPr lang="en-US" dirty="0"/>
              <a:t>This video shows the process of how one might measure a transfer matrix at a </a:t>
            </a:r>
            <a:r>
              <a:rPr lang="en-US" b="1" i="1" dirty="0"/>
              <a:t>single</a:t>
            </a:r>
            <a:r>
              <a:rPr lang="en-US" dirty="0"/>
              <a:t> frequency for areas such as microwaves, RF, and/or acoustics.</a:t>
            </a:r>
          </a:p>
          <a:p>
            <a:endParaRPr lang="en-US" dirty="0"/>
          </a:p>
          <a:p>
            <a:r>
              <a:rPr lang="en-US" dirty="0"/>
              <a:t>[Play video]</a:t>
            </a:r>
          </a:p>
          <a:p>
            <a:endParaRPr lang="en-US" dirty="0"/>
          </a:p>
          <a:p>
            <a:r>
              <a:rPr lang="en-US" dirty="0"/>
              <a:t>[After the video is done]</a:t>
            </a:r>
          </a:p>
          <a:p>
            <a:endParaRPr lang="en-US" dirty="0"/>
          </a:p>
          <a:p>
            <a:r>
              <a:rPr lang="en-US" dirty="0"/>
              <a:t>Essentially, one transmits out of one transmitter and observes the field phasors at the receivers.  This gives one column of the transfer matrix.  One then repeats this for all of the transmitters, which gives the entire transfer matrix.</a:t>
            </a:r>
          </a:p>
          <a:p>
            <a:endParaRPr lang="en-US" dirty="0"/>
          </a:p>
          <a:p>
            <a:r>
              <a:rPr lang="en-US" dirty="0"/>
              <a:t>Note that the video shows measuring the transfer matrix at a single frequency.  One can also transmit impulses or pulses, record time-domain responses, and take the discrete Fourier transform to get data for multiple frequencies.</a:t>
            </a:r>
          </a:p>
          <a:p>
            <a:endParaRPr lang="en-US" dirty="0"/>
          </a:p>
          <a:p>
            <a:r>
              <a:rPr lang="en-US" dirty="0"/>
              <a:t>As an aside, if one looks closely, one can see the convention that phasors rotate counter-clockwise in time was used in the animation on this slide.  This convention is sometimes used in RF/microwaves, but the opposite convention is sometimes used in optics.</a:t>
            </a:r>
          </a:p>
        </p:txBody>
      </p:sp>
      <p:sp>
        <p:nvSpPr>
          <p:cNvPr id="4" name="Slide Number Placeholder 3"/>
          <p:cNvSpPr>
            <a:spLocks noGrp="1"/>
          </p:cNvSpPr>
          <p:nvPr>
            <p:ph type="sldNum" sz="quarter" idx="5"/>
          </p:nvPr>
        </p:nvSpPr>
        <p:spPr/>
        <p:txBody>
          <a:bodyPr/>
          <a:lstStyle/>
          <a:p>
            <a:fld id="{6363C63D-0C1A-0E4C-A0BD-8D65A9542426}" type="slidenum">
              <a:rPr lang="en-US" smtClean="0"/>
              <a:t>31</a:t>
            </a:fld>
            <a:endParaRPr lang="en-US"/>
          </a:p>
        </p:txBody>
      </p:sp>
    </p:spTree>
    <p:extLst>
      <p:ext uri="{BB962C8B-B14F-4D97-AF65-F5344CB8AC3E}">
        <p14:creationId xmlns:p14="http://schemas.microsoft.com/office/powerpoint/2010/main" val="3908615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32</a:t>
            </a:fld>
            <a:endParaRPr lang="en-US"/>
          </a:p>
        </p:txBody>
      </p:sp>
    </p:spTree>
    <p:extLst>
      <p:ext uri="{BB962C8B-B14F-4D97-AF65-F5344CB8AC3E}">
        <p14:creationId xmlns:p14="http://schemas.microsoft.com/office/powerpoint/2010/main" val="928844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Assumes that energy does not flow directly from the transmitters to receivers</a:t>
            </a:r>
          </a:p>
        </p:txBody>
      </p:sp>
      <p:sp>
        <p:nvSpPr>
          <p:cNvPr id="4" name="Slide Number Placeholder 3"/>
          <p:cNvSpPr>
            <a:spLocks noGrp="1"/>
          </p:cNvSpPr>
          <p:nvPr>
            <p:ph type="sldNum" sz="quarter" idx="5"/>
          </p:nvPr>
        </p:nvSpPr>
        <p:spPr/>
        <p:txBody>
          <a:bodyPr/>
          <a:lstStyle/>
          <a:p>
            <a:fld id="{6363C63D-0C1A-0E4C-A0BD-8D65A9542426}" type="slidenum">
              <a:rPr lang="en-US" smtClean="0"/>
              <a:t>33</a:t>
            </a:fld>
            <a:endParaRPr lang="en-US"/>
          </a:p>
        </p:txBody>
      </p:sp>
    </p:spTree>
    <p:extLst>
      <p:ext uri="{BB962C8B-B14F-4D97-AF65-F5344CB8AC3E}">
        <p14:creationId xmlns:p14="http://schemas.microsoft.com/office/powerpoint/2010/main" val="2514741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34</a:t>
            </a:fld>
            <a:endParaRPr lang="en-US"/>
          </a:p>
        </p:txBody>
      </p:sp>
    </p:spTree>
    <p:extLst>
      <p:ext uri="{BB962C8B-B14F-4D97-AF65-F5344CB8AC3E}">
        <p14:creationId xmlns:p14="http://schemas.microsoft.com/office/powerpoint/2010/main" val="1462596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35</a:t>
            </a:fld>
            <a:endParaRPr lang="en-US"/>
          </a:p>
        </p:txBody>
      </p:sp>
    </p:spTree>
    <p:extLst>
      <p:ext uri="{BB962C8B-B14F-4D97-AF65-F5344CB8AC3E}">
        <p14:creationId xmlns:p14="http://schemas.microsoft.com/office/powerpoint/2010/main" val="24551237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37</a:t>
            </a:fld>
            <a:endParaRPr lang="en-US"/>
          </a:p>
        </p:txBody>
      </p:sp>
    </p:spTree>
    <p:extLst>
      <p:ext uri="{BB962C8B-B14F-4D97-AF65-F5344CB8AC3E}">
        <p14:creationId xmlns:p14="http://schemas.microsoft.com/office/powerpoint/2010/main" val="1116323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63C63D-0C1A-0E4C-A0BD-8D65A9542426}" type="slidenum">
              <a:rPr lang="en-US" smtClean="0"/>
              <a:t>40</a:t>
            </a:fld>
            <a:endParaRPr lang="en-US"/>
          </a:p>
        </p:txBody>
      </p:sp>
    </p:spTree>
    <p:extLst>
      <p:ext uri="{BB962C8B-B14F-4D97-AF65-F5344CB8AC3E}">
        <p14:creationId xmlns:p14="http://schemas.microsoft.com/office/powerpoint/2010/main" val="1182488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Synthetic wavelength DORT requires that one has the transfer matrix for two closely spaced wavelengths.</a:t>
            </a:r>
          </a:p>
          <a:p>
            <a:r>
              <a:rPr lang="en-US" dirty="0"/>
              <a:t>DORT is performed, yielding a set of singular vectors.</a:t>
            </a:r>
          </a:p>
          <a:p>
            <a:r>
              <a:rPr lang="en-US" dirty="0"/>
              <a:t>One takes a pair of singular vectors, and from those singular vectors, derives fields.</a:t>
            </a:r>
          </a:p>
          <a:p>
            <a:r>
              <a:rPr lang="en-US" dirty="0"/>
              <a:t>These fields are then used to derive a synthetic field.</a:t>
            </a:r>
          </a:p>
          <a:p>
            <a:r>
              <a:rPr lang="en-US" dirty="0"/>
              <a:t>The synthetic field is then backpropagated, and images are obtained.</a:t>
            </a:r>
          </a:p>
        </p:txBody>
      </p:sp>
      <p:sp>
        <p:nvSpPr>
          <p:cNvPr id="4" name="Slide Number Placeholder 3"/>
          <p:cNvSpPr>
            <a:spLocks noGrp="1"/>
          </p:cNvSpPr>
          <p:nvPr>
            <p:ph type="sldNum" sz="quarter" idx="5"/>
          </p:nvPr>
        </p:nvSpPr>
        <p:spPr/>
        <p:txBody>
          <a:bodyPr/>
          <a:lstStyle/>
          <a:p>
            <a:fld id="{6363C63D-0C1A-0E4C-A0BD-8D65A9542426}" type="slidenum">
              <a:rPr lang="en-US" smtClean="0"/>
              <a:t>41</a:t>
            </a:fld>
            <a:endParaRPr lang="en-US"/>
          </a:p>
        </p:txBody>
      </p:sp>
    </p:spTree>
    <p:extLst>
      <p:ext uri="{BB962C8B-B14F-4D97-AF65-F5344CB8AC3E}">
        <p14:creationId xmlns:p14="http://schemas.microsoft.com/office/powerpoint/2010/main" val="25024579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are limits to this simulation.</a:t>
            </a:r>
          </a:p>
          <a:p>
            <a:r>
              <a:rPr lang="en-US" dirty="0"/>
              <a:t>First of all, scalar waves are simulated.  This is not entirely accurate to reality as electromagnetic waves are vector waves.</a:t>
            </a:r>
          </a:p>
          <a:p>
            <a:r>
              <a:rPr lang="en-US" dirty="0"/>
              <a:t>The aberrating layer model is a random thickness model that follows what is described in source [7].  It is implemented as a phase mask, where the phase shift is commensurate with, i.e. proportional to, the thickness at a point.  This model assumes a thin structure and/or paraxial rays.</a:t>
            </a:r>
          </a:p>
          <a:p>
            <a:r>
              <a:rPr lang="en-US" dirty="0"/>
              <a:t>Scatterers are modeled as opaque spots on an amplitude mask, which might not be the best model of a scatterer.</a:t>
            </a:r>
          </a:p>
          <a:p>
            <a:r>
              <a:rPr lang="en-US" dirty="0"/>
              <a:t>Partial reflection and transmission from </a:t>
            </a:r>
            <a:r>
              <a:rPr lang="en-US" dirty="0" err="1"/>
              <a:t>beamsplitters</a:t>
            </a:r>
            <a:r>
              <a:rPr lang="en-US" dirty="0"/>
              <a:t> is also not modeled.</a:t>
            </a:r>
          </a:p>
          <a:p>
            <a:r>
              <a:rPr lang="en-US" dirty="0"/>
              <a:t>These are just some of the limitations of the model I used for my simulation.  There are other limitations as well.</a:t>
            </a:r>
          </a:p>
        </p:txBody>
      </p:sp>
      <p:sp>
        <p:nvSpPr>
          <p:cNvPr id="4" name="Slide Number Placeholder 3"/>
          <p:cNvSpPr>
            <a:spLocks noGrp="1"/>
          </p:cNvSpPr>
          <p:nvPr>
            <p:ph type="sldNum" sz="quarter" idx="5"/>
          </p:nvPr>
        </p:nvSpPr>
        <p:spPr/>
        <p:txBody>
          <a:bodyPr/>
          <a:lstStyle/>
          <a:p>
            <a:fld id="{6363C63D-0C1A-0E4C-A0BD-8D65A9542426}" type="slidenum">
              <a:rPr lang="en-US" smtClean="0"/>
              <a:t>42</a:t>
            </a:fld>
            <a:endParaRPr lang="en-US"/>
          </a:p>
        </p:txBody>
      </p:sp>
    </p:spTree>
    <p:extLst>
      <p:ext uri="{BB962C8B-B14F-4D97-AF65-F5344CB8AC3E}">
        <p14:creationId xmlns:p14="http://schemas.microsoft.com/office/powerpoint/2010/main" val="607487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order to give a proper explanation about what was done in this work, some background is needed.</a:t>
            </a:r>
          </a:p>
          <a:p>
            <a:endParaRPr lang="en-US" dirty="0"/>
          </a:p>
          <a:p>
            <a:r>
              <a:rPr lang="en-US" dirty="0"/>
              <a:t>First, some background on transfer matrices.</a:t>
            </a:r>
          </a:p>
        </p:txBody>
      </p:sp>
      <p:sp>
        <p:nvSpPr>
          <p:cNvPr id="4" name="Slide Number Placeholder 3"/>
          <p:cNvSpPr>
            <a:spLocks noGrp="1"/>
          </p:cNvSpPr>
          <p:nvPr>
            <p:ph type="sldNum" sz="quarter" idx="5"/>
          </p:nvPr>
        </p:nvSpPr>
        <p:spPr/>
        <p:txBody>
          <a:bodyPr/>
          <a:lstStyle/>
          <a:p>
            <a:fld id="{6363C63D-0C1A-0E4C-A0BD-8D65A9542426}" type="slidenum">
              <a:rPr lang="en-US" smtClean="0"/>
              <a:t>3</a:t>
            </a:fld>
            <a:endParaRPr lang="en-US"/>
          </a:p>
        </p:txBody>
      </p:sp>
    </p:spTree>
    <p:extLst>
      <p:ext uri="{BB962C8B-B14F-4D97-AF65-F5344CB8AC3E}">
        <p14:creationId xmlns:p14="http://schemas.microsoft.com/office/powerpoint/2010/main" val="3286090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moving on, it should be noted that the synthetic wavelength used in this simulation is quite small compared to what was used in existing literature, such as sources [5] and [6].  A small synthetic wavelength of 0.025mm was to reduce the size of the focus spot in the image.</a:t>
            </a:r>
          </a:p>
          <a:p>
            <a:endParaRPr lang="en-US" dirty="0"/>
          </a:p>
          <a:p>
            <a:r>
              <a:rPr lang="en-US" dirty="0"/>
              <a:t>However, the synthetic wavelength used may, in fact, be too small.  In fact, the synthetic wavelengths in source [5] are an order of magnitude larger than what was used in this simulation.  And, in source [5], speckle artifacts started degrading the image for the smaller synthetic wavelengths.</a:t>
            </a:r>
          </a:p>
          <a:p>
            <a:endParaRPr lang="en-US" dirty="0"/>
          </a:p>
          <a:p>
            <a:r>
              <a:rPr lang="en-US" dirty="0"/>
              <a:t>It should be noted though that the methodology in source [5] is different.  It did </a:t>
            </a:r>
            <a:r>
              <a:rPr lang="en-US" b="1" i="1" dirty="0"/>
              <a:t>not</a:t>
            </a:r>
            <a:r>
              <a:rPr lang="en-US" dirty="0"/>
              <a:t> make use of the synthetic wavelength DORT method.  Perhaps synthetic wavelength DORT is resilient at small synthetic wavelengths.</a:t>
            </a:r>
          </a:p>
          <a:p>
            <a:endParaRPr lang="en-US" dirty="0"/>
          </a:p>
          <a:p>
            <a:r>
              <a:rPr lang="en-US" dirty="0"/>
              <a:t>Or perhaps the fact that small points are being imaged makes the task of imaging easier, thus allowing for smaller synthetic wavelengths.</a:t>
            </a:r>
          </a:p>
          <a:p>
            <a:endParaRPr lang="en-US" dirty="0"/>
          </a:p>
          <a:p>
            <a:r>
              <a:rPr lang="en-US" dirty="0"/>
              <a:t>Or maybe this simulated experiment would fail in a real-life case as perhaps real-life cases need longer synthetic wavelengths.</a:t>
            </a:r>
          </a:p>
          <a:p>
            <a:endParaRPr lang="en-US" dirty="0"/>
          </a:p>
          <a:p>
            <a:r>
              <a:rPr lang="en-US" dirty="0"/>
              <a:t>But these are just possibilities.</a:t>
            </a:r>
          </a:p>
          <a:p>
            <a:endParaRPr lang="en-US" dirty="0"/>
          </a:p>
          <a:p>
            <a:r>
              <a:rPr lang="en-US" dirty="0"/>
              <a:t>Ultimately, I do not know if the use of a small synthetic wavelength, i.e. 0.025mm, would be an issue in a real-life experiment.  If I were to continue with this research and do a real life experiment, I would be cognizant of the size of my synthetic wavelength as using too small of a synthetic wavelength can cause issues.</a:t>
            </a:r>
          </a:p>
        </p:txBody>
      </p:sp>
      <p:sp>
        <p:nvSpPr>
          <p:cNvPr id="4" name="Slide Number Placeholder 3"/>
          <p:cNvSpPr>
            <a:spLocks noGrp="1"/>
          </p:cNvSpPr>
          <p:nvPr>
            <p:ph type="sldNum" sz="quarter" idx="5"/>
          </p:nvPr>
        </p:nvSpPr>
        <p:spPr/>
        <p:txBody>
          <a:bodyPr/>
          <a:lstStyle/>
          <a:p>
            <a:fld id="{6363C63D-0C1A-0E4C-A0BD-8D65A9542426}" type="slidenum">
              <a:rPr lang="en-US" smtClean="0"/>
              <a:t>43</a:t>
            </a:fld>
            <a:endParaRPr lang="en-US"/>
          </a:p>
        </p:txBody>
      </p:sp>
    </p:spTree>
    <p:extLst>
      <p:ext uri="{BB962C8B-B14F-4D97-AF65-F5344CB8AC3E}">
        <p14:creationId xmlns:p14="http://schemas.microsoft.com/office/powerpoint/2010/main" val="2066086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transfer matrices relate a set of input signals to a set of output signals.  In our case, roughly speaking, the transfer matrix relates a set of transmitted signals to a set of received signals in the frequency domain.  Each received signal can be expressed as a linear combination of the input signals.</a:t>
            </a:r>
          </a:p>
        </p:txBody>
      </p:sp>
      <p:sp>
        <p:nvSpPr>
          <p:cNvPr id="4" name="Slide Number Placeholder 3"/>
          <p:cNvSpPr>
            <a:spLocks noGrp="1"/>
          </p:cNvSpPr>
          <p:nvPr>
            <p:ph type="sldNum" sz="quarter" idx="5"/>
          </p:nvPr>
        </p:nvSpPr>
        <p:spPr/>
        <p:txBody>
          <a:bodyPr/>
          <a:lstStyle/>
          <a:p>
            <a:fld id="{6363C63D-0C1A-0E4C-A0BD-8D65A9542426}" type="slidenum">
              <a:rPr lang="en-US" smtClean="0"/>
              <a:t>4</a:t>
            </a:fld>
            <a:endParaRPr lang="en-US"/>
          </a:p>
        </p:txBody>
      </p:sp>
    </p:spTree>
    <p:extLst>
      <p:ext uri="{BB962C8B-B14F-4D97-AF65-F5344CB8AC3E}">
        <p14:creationId xmlns:p14="http://schemas.microsoft.com/office/powerpoint/2010/main" val="333155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particular case, the transmitted signals will be derived from the output of a spatial light modulator, or SLM for short.  The received signals will be derived from the complex field incident on a camera sensor.  Put differently and imprecisely, the transfer matrix relates the output of an SLM to the input to a camera sensor.</a:t>
            </a:r>
          </a:p>
          <a:p>
            <a:endParaRPr lang="en-US" dirty="0"/>
          </a:p>
          <a:p>
            <a:r>
              <a:rPr lang="en-US" dirty="0"/>
              <a:t>Note that in the diagram on the slide, light goes from right to left, starting at the SLM plane and ending at the sensor plane.</a:t>
            </a:r>
          </a:p>
        </p:txBody>
      </p:sp>
      <p:sp>
        <p:nvSpPr>
          <p:cNvPr id="4" name="Slide Number Placeholder 3"/>
          <p:cNvSpPr>
            <a:spLocks noGrp="1"/>
          </p:cNvSpPr>
          <p:nvPr>
            <p:ph type="sldNum" sz="quarter" idx="5"/>
          </p:nvPr>
        </p:nvSpPr>
        <p:spPr/>
        <p:txBody>
          <a:bodyPr/>
          <a:lstStyle/>
          <a:p>
            <a:fld id="{6363C63D-0C1A-0E4C-A0BD-8D65A9542426}" type="slidenum">
              <a:rPr lang="en-US" smtClean="0"/>
              <a:t>5</a:t>
            </a:fld>
            <a:endParaRPr lang="en-US"/>
          </a:p>
        </p:txBody>
      </p:sp>
    </p:spTree>
    <p:extLst>
      <p:ext uri="{BB962C8B-B14F-4D97-AF65-F5344CB8AC3E}">
        <p14:creationId xmlns:p14="http://schemas.microsoft.com/office/powerpoint/2010/main" val="2139175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acoustics, radio frequency, i.e. RF, and microwaves, one can directly sample waveforms in time.  This makes the process of measuring transfer matrices much simpler.</a:t>
            </a:r>
          </a:p>
          <a:p>
            <a:endParaRPr lang="en-US" dirty="0"/>
          </a:p>
          <a:p>
            <a:r>
              <a:rPr lang="en-US" dirty="0"/>
              <a:t>However, in optics, it is more difficult to measure transfer matrices.  One cannot directly sample waveforms at optical frequencies.  Moreover, typical camera sensors do not measure phase information---they only measure intensity.</a:t>
            </a:r>
          </a:p>
          <a:p>
            <a:endParaRPr lang="en-US" dirty="0"/>
          </a:p>
          <a:p>
            <a:r>
              <a:rPr lang="en-US" dirty="0"/>
              <a:t>So how does one measure transfer matrices in the optical regime?</a:t>
            </a:r>
          </a:p>
          <a:p>
            <a:endParaRPr lang="en-US" dirty="0"/>
          </a:p>
          <a:p>
            <a:r>
              <a:rPr lang="en-US" dirty="0"/>
              <a:t>One can use interferometry to measure a transfer matrix, like in source [1].  However, interferometric methods can be sensitive to vibrations and they require a reference to be used.</a:t>
            </a:r>
          </a:p>
          <a:p>
            <a:endParaRPr lang="en-US" dirty="0"/>
          </a:p>
          <a:p>
            <a:r>
              <a:rPr lang="en-US" dirty="0"/>
              <a:t>Another method for measuring the transfer matrix is given in sources [2] and [3].  This method uses computational optics rather than interferometry.  A simplified setup for the method is shown on this slide.  The method involves projecting patterns onto an SLM, measuring the resulting intensity images on the camera sensor, and then performing phase recovery---this is a drastic oversimplification, however.  If you would like to know more details, please read sources [2] and [3].</a:t>
            </a:r>
          </a:p>
        </p:txBody>
      </p:sp>
      <p:sp>
        <p:nvSpPr>
          <p:cNvPr id="4" name="Slide Number Placeholder 3"/>
          <p:cNvSpPr>
            <a:spLocks noGrp="1"/>
          </p:cNvSpPr>
          <p:nvPr>
            <p:ph type="sldNum" sz="quarter" idx="5"/>
          </p:nvPr>
        </p:nvSpPr>
        <p:spPr/>
        <p:txBody>
          <a:bodyPr/>
          <a:lstStyle/>
          <a:p>
            <a:fld id="{6363C63D-0C1A-0E4C-A0BD-8D65A9542426}" type="slidenum">
              <a:rPr lang="en-US" smtClean="0"/>
              <a:t>6</a:t>
            </a:fld>
            <a:endParaRPr lang="en-US"/>
          </a:p>
        </p:txBody>
      </p:sp>
    </p:spTree>
    <p:extLst>
      <p:ext uri="{BB962C8B-B14F-4D97-AF65-F5344CB8AC3E}">
        <p14:creationId xmlns:p14="http://schemas.microsoft.com/office/powerpoint/2010/main" val="1323732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is some background on DORT.</a:t>
            </a:r>
          </a:p>
        </p:txBody>
      </p:sp>
      <p:sp>
        <p:nvSpPr>
          <p:cNvPr id="4" name="Slide Number Placeholder 3"/>
          <p:cNvSpPr>
            <a:spLocks noGrp="1"/>
          </p:cNvSpPr>
          <p:nvPr>
            <p:ph type="sldNum" sz="quarter" idx="5"/>
          </p:nvPr>
        </p:nvSpPr>
        <p:spPr/>
        <p:txBody>
          <a:bodyPr/>
          <a:lstStyle/>
          <a:p>
            <a:fld id="{6363C63D-0C1A-0E4C-A0BD-8D65A9542426}" type="slidenum">
              <a:rPr lang="en-US" smtClean="0"/>
              <a:t>7</a:t>
            </a:fld>
            <a:endParaRPr lang="en-US"/>
          </a:p>
        </p:txBody>
      </p:sp>
    </p:spTree>
    <p:extLst>
      <p:ext uri="{BB962C8B-B14F-4D97-AF65-F5344CB8AC3E}">
        <p14:creationId xmlns:p14="http://schemas.microsoft.com/office/powerpoint/2010/main" val="379800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DORT is a French acronym that means “decomposition of the </a:t>
            </a:r>
            <a:r>
              <a:rPr lang="en-US" dirty="0" err="1"/>
              <a:t>time-reversal</a:t>
            </a:r>
            <a:r>
              <a:rPr lang="en-US" dirty="0"/>
              <a:t> operator”.  The name, while accurate, does not tell one much about how DORT is actually performed.  No explicit </a:t>
            </a:r>
            <a:r>
              <a:rPr lang="en-US" dirty="0" err="1"/>
              <a:t>time-reversal</a:t>
            </a:r>
            <a:r>
              <a:rPr lang="en-US" dirty="0"/>
              <a:t> is performed when performing DORT.</a:t>
            </a:r>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The DORT technique can be used to image scatterers of waves and to selectively focus on scatterers.</a:t>
            </a:r>
          </a:p>
        </p:txBody>
      </p:sp>
      <p:sp>
        <p:nvSpPr>
          <p:cNvPr id="4" name="Slide Number Placeholder 3"/>
          <p:cNvSpPr>
            <a:spLocks noGrp="1"/>
          </p:cNvSpPr>
          <p:nvPr>
            <p:ph type="sldNum" sz="quarter" idx="5"/>
          </p:nvPr>
        </p:nvSpPr>
        <p:spPr/>
        <p:txBody>
          <a:bodyPr/>
          <a:lstStyle/>
          <a:p>
            <a:fld id="{6363C63D-0C1A-0E4C-A0BD-8D65A9542426}" type="slidenum">
              <a:rPr lang="en-US" smtClean="0"/>
              <a:t>8</a:t>
            </a:fld>
            <a:endParaRPr lang="en-US"/>
          </a:p>
        </p:txBody>
      </p:sp>
    </p:spTree>
    <p:extLst>
      <p:ext uri="{BB962C8B-B14F-4D97-AF65-F5344CB8AC3E}">
        <p14:creationId xmlns:p14="http://schemas.microsoft.com/office/powerpoint/2010/main" val="24513562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542060"/>
            <a:ext cx="9144000" cy="2054160"/>
          </a:xfrm>
        </p:spPr>
        <p:txBody>
          <a:bodyPr/>
          <a:lstStyle>
            <a:lvl1pPr algn="ctr">
              <a:defRPr>
                <a:solidFill>
                  <a:srgbClr val="404040"/>
                </a:solidFill>
                <a:latin typeface="Arial"/>
              </a:defRPr>
            </a:lvl1pPr>
          </a:lstStyle>
          <a:p>
            <a:r>
              <a:rPr lang="en-US" dirty="0"/>
              <a:t>Separator </a:t>
            </a:r>
          </a:p>
        </p:txBody>
      </p:sp>
      <p:pic>
        <p:nvPicPr>
          <p:cNvPr id="4" name="Picture 3" descr="NWU PPT Wide Opt 4 - No Wordmark_Separato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8072"/>
          </a:xfrm>
          <a:prstGeom prst="rect">
            <a:avLst/>
          </a:prstGeom>
        </p:spPr>
      </p:pic>
    </p:spTree>
    <p:extLst>
      <p:ext uri="{BB962C8B-B14F-4D97-AF65-F5344CB8AC3E}">
        <p14:creationId xmlns:p14="http://schemas.microsoft.com/office/powerpoint/2010/main" val="61177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atin typeface="Arial"/>
              </a:defRPr>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B362BA78-8688-C546-A03A-2A39F84C0B58}" type="datetime1">
              <a:rPr lang="en-US" smtClean="0"/>
              <a:pPr/>
              <a:t>7/24/2023</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EF5B9135-15EF-DE46-84CC-16626B0FAF7F}" type="datetime1">
              <a:rPr lang="en-US" smtClean="0"/>
              <a:pPr/>
              <a:t>7/24/2023</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TextBox 6"/>
          <p:cNvSpPr txBox="1"/>
          <p:nvPr userDrawn="1"/>
        </p:nvSpPr>
        <p:spPr>
          <a:xfrm>
            <a:off x="3136197" y="-304560"/>
            <a:ext cx="184666" cy="369332"/>
          </a:xfrm>
          <a:prstGeom prst="rect">
            <a:avLst/>
          </a:prstGeom>
          <a:noFill/>
        </p:spPr>
        <p:txBody>
          <a:bodyPr wrap="none" rtlCol="0">
            <a:spAutoFit/>
          </a:bodyPr>
          <a:lstStyle/>
          <a:p>
            <a:endParaRPr lang="en-US" dirty="0"/>
          </a:p>
        </p:txBody>
      </p:sp>
      <p:sp>
        <p:nvSpPr>
          <p:cNvPr id="8" name="Footer Placeholder 5"/>
          <p:cNvSpPr>
            <a:spLocks noGrp="1"/>
          </p:cNvSpPr>
          <p:nvPr>
            <p:ph type="ftr" sz="quarter" idx="11"/>
          </p:nvPr>
        </p:nvSpPr>
        <p:spPr>
          <a:xfrm>
            <a:off x="3124200" y="4767264"/>
            <a:ext cx="2895600" cy="273844"/>
          </a:xfrm>
        </p:spPr>
        <p:txBody>
          <a:bodyPr/>
          <a:lstStyle/>
          <a:p>
            <a:endParaRPr lang="en-US"/>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477ADD-011F-3541-9724-9C7FC92455D5}" type="datetime1">
              <a:rPr lang="en-US" smtClean="0"/>
              <a:t>7/24/2023</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Footer Placeholder 5"/>
          <p:cNvSpPr>
            <a:spLocks noGrp="1"/>
          </p:cNvSpPr>
          <p:nvPr>
            <p:ph type="ftr" sz="quarter" idx="11"/>
          </p:nvPr>
        </p:nvSpPr>
        <p:spPr>
          <a:xfrm>
            <a:off x="3124200" y="4767264"/>
            <a:ext cx="2895600" cy="273844"/>
          </a:xfrm>
        </p:spPr>
        <p:txBody>
          <a:bodyPr/>
          <a:lstStyle/>
          <a:p>
            <a:endParaRPr lang="en-US"/>
          </a:p>
        </p:txBody>
      </p:sp>
    </p:spTree>
    <p:extLst>
      <p:ext uri="{BB962C8B-B14F-4D97-AF65-F5344CB8AC3E}">
        <p14:creationId xmlns:p14="http://schemas.microsoft.com/office/powerpoint/2010/main" val="334923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D3421027-4EC0-9C48-8CFB-B8A3104CB056}" type="datetime1">
              <a:rPr lang="en-US" smtClean="0"/>
              <a:pPr/>
              <a:t>7/24/2023</a:t>
            </a:fld>
            <a:endParaRPr lang="en-US"/>
          </a:p>
        </p:txBody>
      </p:sp>
      <p:sp>
        <p:nvSpPr>
          <p:cNvPr id="3" name="Footer Placeholder 2"/>
          <p:cNvSpPr>
            <a:spLocks noGrp="1"/>
          </p:cNvSpPr>
          <p:nvPr>
            <p:ph type="ftr" sz="quarter" idx="11"/>
          </p:nvPr>
        </p:nvSpPr>
        <p:spPr/>
        <p:txBody>
          <a:bodyPr/>
          <a:lstStyle>
            <a:lvl1pPr>
              <a:defRPr>
                <a:latin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5320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7/24/2023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a:defRPr>
            </a:lvl1pPr>
          </a:lstStyle>
          <a:p>
            <a:fld id="{B9AB8213-A564-3C44-8CA0-968996562138}" type="datetime1">
              <a:rPr lang="en-US" smtClean="0"/>
              <a:pPr/>
              <a:t>7/24/2023</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0A83DA12-03A5-114A-ABAE-78CD6BB6AC19}" type="datetime1">
              <a:rPr lang="en-US" smtClean="0"/>
              <a:pPr/>
              <a:t>7/24/2023</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a:defRPr>
            </a:lvl1pPr>
          </a:lstStyle>
          <a:p>
            <a:fld id="{1FFF386F-14E4-954A-9EC2-E277FFD66D49}" type="datetime1">
              <a:rPr lang="en-US" smtClean="0"/>
              <a:pPr/>
              <a:t>7/24/2023</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defRPr>
            </a:lvl1pPr>
          </a:lstStyle>
          <a:p>
            <a:fld id="{D8FFCF06-3344-8345-BEA6-DDAEFCC6ECCE}" type="datetime1">
              <a:rPr lang="en-US" smtClean="0"/>
              <a:pPr/>
              <a:t>7/24/2023</a:t>
            </a:fld>
            <a:endParaRPr lang="en-US"/>
          </a:p>
        </p:txBody>
      </p:sp>
      <p:sp>
        <p:nvSpPr>
          <p:cNvPr id="8" name="Footer Placeholder 7"/>
          <p:cNvSpPr>
            <a:spLocks noGrp="1"/>
          </p:cNvSpPr>
          <p:nvPr>
            <p:ph type="ftr" sz="quarter" idx="11"/>
          </p:nvPr>
        </p:nvSpPr>
        <p:spPr/>
        <p:txBody>
          <a:bodyPr/>
          <a:lstStyle>
            <a:lvl1pPr>
              <a:defRPr>
                <a:latin typeface="Arial"/>
              </a:defRPr>
            </a:lvl1pPr>
          </a:lstStyle>
          <a:p>
            <a:endParaRPr lang="en-US"/>
          </a:p>
        </p:txBody>
      </p:sp>
      <p:sp>
        <p:nvSpPr>
          <p:cNvPr id="9" name="Slide Number Placeholder 8"/>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Arial"/>
              </a:defRPr>
            </a:lvl1pPr>
          </a:lstStyle>
          <a:p>
            <a:fld id="{84C6D879-35D4-554E-9D6D-93E8130AA922}" type="datetime1">
              <a:rPr lang="en-US" smtClean="0"/>
              <a:pPr/>
              <a:t>7/24/2023</a:t>
            </a:fld>
            <a:endParaRPr lang="en-US"/>
          </a:p>
        </p:txBody>
      </p:sp>
      <p:sp>
        <p:nvSpPr>
          <p:cNvPr id="4" name="Footer Placeholder 3"/>
          <p:cNvSpPr>
            <a:spLocks noGrp="1"/>
          </p:cNvSpPr>
          <p:nvPr>
            <p:ph type="ftr" sz="quarter" idx="11"/>
          </p:nvPr>
        </p:nvSpPr>
        <p:spPr/>
        <p:txBody>
          <a:bodyPr/>
          <a:lstStyle>
            <a:lvl1pPr>
              <a:defRPr>
                <a:latin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atin typeface="Arial"/>
              </a:defRPr>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AB182AE3-760A-8E44-AB65-03A533386DFC}" type="datetime1">
              <a:rPr lang="en-US" smtClean="0"/>
              <a:pPr/>
              <a:t>7/24/2023</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NWU PPT Wide Opt 4 - No Wordmark_Master.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5148072"/>
          </a:xfrm>
          <a:prstGeom prst="rect">
            <a:avLst/>
          </a:prstGeom>
        </p:spPr>
      </p:pic>
      <p:sp>
        <p:nvSpPr>
          <p:cNvPr id="2" name="Title Placeholder 1"/>
          <p:cNvSpPr>
            <a:spLocks noGrp="1"/>
          </p:cNvSpPr>
          <p:nvPr>
            <p:ph type="title"/>
          </p:nvPr>
        </p:nvSpPr>
        <p:spPr>
          <a:xfrm>
            <a:off x="457200" y="205979"/>
            <a:ext cx="8229600" cy="54864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857250"/>
            <a:ext cx="8229600" cy="38030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98C176C-065F-124D-AAA4-94F2B7A2EC7C}" type="datetime1">
              <a:rPr lang="en-US" smtClean="0"/>
              <a:t>7/24/2023</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b"/>
          <a:lstStyle>
            <a:lvl1pPr algn="r">
              <a:defRPr sz="1200">
                <a:solidFill>
                  <a:srgbClr val="FFFFFF"/>
                </a:solidFill>
                <a:latin typeface="Arial"/>
                <a:cs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Lst>
  <p:hf hdr="0" ftr="0" dt="0"/>
  <p:txStyles>
    <p:titleStyle>
      <a:lvl1pPr algn="ctr"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image" Target="../media/image220.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00.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27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70.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9.pn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3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WU PPT Wide Opt 4 - No Wordmark_Cove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2" cy="5143500"/>
          </a:xfrm>
          <a:prstGeom prst="rect">
            <a:avLst/>
          </a:prstGeom>
        </p:spPr>
      </p:pic>
      <p:sp>
        <p:nvSpPr>
          <p:cNvPr id="2" name="Title 1"/>
          <p:cNvSpPr>
            <a:spLocks noGrp="1"/>
          </p:cNvSpPr>
          <p:nvPr>
            <p:ph type="ctrTitle"/>
          </p:nvPr>
        </p:nvSpPr>
        <p:spPr>
          <a:xfrm>
            <a:off x="680717" y="1308172"/>
            <a:ext cx="8463283" cy="795890"/>
          </a:xfrm>
        </p:spPr>
        <p:txBody>
          <a:bodyPr>
            <a:normAutofit fontScale="90000"/>
          </a:bodyPr>
          <a:lstStyle/>
          <a:p>
            <a:r>
              <a:rPr lang="en-US" b="1" dirty="0">
                <a:solidFill>
                  <a:schemeClr val="tx1">
                    <a:lumMod val="75000"/>
                    <a:lumOff val="25000"/>
                  </a:schemeClr>
                </a:solidFill>
              </a:rPr>
              <a:t>Imaging Small, Discrete Scatterers Through Aberrating Media Using DORT with Synthetic Wavelengths</a:t>
            </a:r>
          </a:p>
        </p:txBody>
      </p:sp>
      <p:sp>
        <p:nvSpPr>
          <p:cNvPr id="3" name="Subtitle 2"/>
          <p:cNvSpPr>
            <a:spLocks noGrp="1"/>
          </p:cNvSpPr>
          <p:nvPr>
            <p:ph type="subTitle" idx="1"/>
          </p:nvPr>
        </p:nvSpPr>
        <p:spPr>
          <a:xfrm>
            <a:off x="680721" y="2979807"/>
            <a:ext cx="8463282" cy="535616"/>
          </a:xfrm>
        </p:spPr>
        <p:txBody>
          <a:bodyPr>
            <a:normAutofit fontScale="62500" lnSpcReduction="20000"/>
          </a:bodyPr>
          <a:lstStyle/>
          <a:p>
            <a:r>
              <a:rPr lang="en-US" dirty="0">
                <a:solidFill>
                  <a:schemeClr val="tx1">
                    <a:lumMod val="75000"/>
                    <a:lumOff val="25000"/>
                  </a:schemeClr>
                </a:solidFill>
              </a:rPr>
              <a:t>Thesis Defense</a:t>
            </a:r>
          </a:p>
          <a:p>
            <a:r>
              <a:rPr lang="en-US" sz="2000" dirty="0">
                <a:solidFill>
                  <a:schemeClr val="tx1">
                    <a:lumMod val="75000"/>
                    <a:lumOff val="25000"/>
                  </a:schemeClr>
                </a:solidFill>
              </a:rPr>
              <a:t>Michael Joseph S. Lee</a:t>
            </a:r>
          </a:p>
        </p:txBody>
      </p:sp>
    </p:spTree>
    <p:extLst>
      <p:ext uri="{BB962C8B-B14F-4D97-AF65-F5344CB8AC3E}">
        <p14:creationId xmlns:p14="http://schemas.microsoft.com/office/powerpoint/2010/main" val="4154333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DB968-219F-14E2-BDB8-E45FC54D80E5}"/>
              </a:ext>
            </a:extLst>
          </p:cNvPr>
          <p:cNvSpPr>
            <a:spLocks noGrp="1"/>
          </p:cNvSpPr>
          <p:nvPr>
            <p:ph type="title"/>
          </p:nvPr>
        </p:nvSpPr>
        <p:spPr/>
        <p:txBody>
          <a:bodyPr/>
          <a:lstStyle/>
          <a:p>
            <a:r>
              <a:rPr lang="en-US" dirty="0"/>
              <a:t>General Setup for DORT</a:t>
            </a:r>
          </a:p>
        </p:txBody>
      </p:sp>
      <p:pic>
        <p:nvPicPr>
          <p:cNvPr id="6" name="Content Placeholder 5">
            <a:extLst>
              <a:ext uri="{FF2B5EF4-FFF2-40B4-BE49-F238E27FC236}">
                <a16:creationId xmlns:a16="http://schemas.microsoft.com/office/drawing/2014/main" id="{705A683C-0F35-0DE2-18D1-2E81D434BEAC}"/>
              </a:ext>
            </a:extLst>
          </p:cNvPr>
          <p:cNvPicPr>
            <a:picLocks noGrp="1" noChangeAspect="1"/>
          </p:cNvPicPr>
          <p:nvPr>
            <p:ph idx="1"/>
          </p:nvPr>
        </p:nvPicPr>
        <p:blipFill>
          <a:blip r:embed="rId3"/>
          <a:stretch>
            <a:fillRect/>
          </a:stretch>
        </p:blipFill>
        <p:spPr>
          <a:xfrm>
            <a:off x="1385406" y="857250"/>
            <a:ext cx="4470751" cy="3803650"/>
          </a:xfrm>
        </p:spPr>
      </p:pic>
      <p:sp>
        <p:nvSpPr>
          <p:cNvPr id="4" name="Slide Number Placeholder 3">
            <a:extLst>
              <a:ext uri="{FF2B5EF4-FFF2-40B4-BE49-F238E27FC236}">
                <a16:creationId xmlns:a16="http://schemas.microsoft.com/office/drawing/2014/main" id="{7B87D38F-0C6C-1D73-1287-494FFB03A965}"/>
              </a:ext>
            </a:extLst>
          </p:cNvPr>
          <p:cNvSpPr>
            <a:spLocks noGrp="1"/>
          </p:cNvSpPr>
          <p:nvPr>
            <p:ph type="sldNum" sz="quarter" idx="12"/>
          </p:nvPr>
        </p:nvSpPr>
        <p:spPr/>
        <p:txBody>
          <a:bodyPr/>
          <a:lstStyle/>
          <a:p>
            <a:fld id="{106E12CD-FCB1-464E-A775-0B83FDDACE03}" type="slidenum">
              <a:rPr lang="en-US" smtClean="0"/>
              <a:pPr/>
              <a:t>9</a:t>
            </a:fld>
            <a:endParaRPr lang="en-US"/>
          </a:p>
        </p:txBody>
      </p:sp>
    </p:spTree>
    <p:extLst>
      <p:ext uri="{BB962C8B-B14F-4D97-AF65-F5344CB8AC3E}">
        <p14:creationId xmlns:p14="http://schemas.microsoft.com/office/powerpoint/2010/main" val="3858063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71DF-0FF2-4D48-79D4-4457436F509B}"/>
              </a:ext>
            </a:extLst>
          </p:cNvPr>
          <p:cNvSpPr>
            <a:spLocks noGrp="1"/>
          </p:cNvSpPr>
          <p:nvPr>
            <p:ph type="title"/>
          </p:nvPr>
        </p:nvSpPr>
        <p:spPr/>
        <p:txBody>
          <a:bodyPr/>
          <a:lstStyle/>
          <a:p>
            <a:r>
              <a:rPr lang="en-US" dirty="0"/>
              <a:t>Performing DORT</a:t>
            </a:r>
          </a:p>
        </p:txBody>
      </p:sp>
      <p:sp>
        <p:nvSpPr>
          <p:cNvPr id="3" name="Content Placeholder 2">
            <a:extLst>
              <a:ext uri="{FF2B5EF4-FFF2-40B4-BE49-F238E27FC236}">
                <a16:creationId xmlns:a16="http://schemas.microsoft.com/office/drawing/2014/main" id="{DD35A3DC-88F2-E783-E982-EBF199B3F4BB}"/>
              </a:ext>
            </a:extLst>
          </p:cNvPr>
          <p:cNvSpPr>
            <a:spLocks noGrp="1"/>
          </p:cNvSpPr>
          <p:nvPr>
            <p:ph idx="1"/>
          </p:nvPr>
        </p:nvSpPr>
        <p:spPr>
          <a:xfrm>
            <a:off x="3369945" y="1764364"/>
            <a:ext cx="1238250" cy="548641"/>
          </a:xfrm>
        </p:spPr>
        <p:txBody>
          <a:bodyPr/>
          <a:lstStyle/>
          <a:p>
            <a:pPr marL="0" indent="0">
              <a:buNone/>
            </a:pPr>
            <a:r>
              <a:rPr lang="en-US" dirty="0"/>
              <a:t>DORT</a:t>
            </a:r>
          </a:p>
        </p:txBody>
      </p:sp>
      <p:sp>
        <p:nvSpPr>
          <p:cNvPr id="4" name="Slide Number Placeholder 3">
            <a:extLst>
              <a:ext uri="{FF2B5EF4-FFF2-40B4-BE49-F238E27FC236}">
                <a16:creationId xmlns:a16="http://schemas.microsoft.com/office/drawing/2014/main" id="{4FC69722-5A61-AF23-6B92-CCFD501383BC}"/>
              </a:ext>
            </a:extLst>
          </p:cNvPr>
          <p:cNvSpPr>
            <a:spLocks noGrp="1"/>
          </p:cNvSpPr>
          <p:nvPr>
            <p:ph type="sldNum" sz="quarter" idx="12"/>
          </p:nvPr>
        </p:nvSpPr>
        <p:spPr/>
        <p:txBody>
          <a:bodyPr/>
          <a:lstStyle/>
          <a:p>
            <a:fld id="{106E12CD-FCB1-464E-A775-0B83FDDACE03}" type="slidenum">
              <a:rPr lang="en-US" smtClean="0"/>
              <a:pPr/>
              <a:t>10</a:t>
            </a:fld>
            <a:endParaRPr lang="en-US" dirty="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D1ABC37-14B1-DB38-36B9-5353DAA99F3A}"/>
                  </a:ext>
                </a:extLst>
              </p:cNvPr>
              <p:cNvSpPr/>
              <p:nvPr/>
            </p:nvSpPr>
            <p:spPr>
              <a:xfrm>
                <a:off x="457200" y="2524125"/>
                <a:ext cx="1798320"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Obtain the transfer matrix </a:t>
                </a:r>
                <a14:m>
                  <m:oMath xmlns:m="http://schemas.openxmlformats.org/officeDocument/2006/math">
                    <m:r>
                      <a:rPr lang="en-US" b="1" i="1" smtClean="0">
                        <a:latin typeface="Cambria Math" panose="02040503050406030204" pitchFamily="18" charset="0"/>
                      </a:rPr>
                      <m:t>𝑯</m:t>
                    </m:r>
                    <m:d>
                      <m:dPr>
                        <m:ctrlPr>
                          <a:rPr lang="en-US" b="0" i="1" smtClean="0">
                            <a:latin typeface="Cambria Math" panose="02040503050406030204" pitchFamily="18" charset="0"/>
                          </a:rPr>
                        </m:ctrlPr>
                      </m:dPr>
                      <m:e>
                        <m:r>
                          <a:rPr lang="el-GR" i="1">
                            <a:latin typeface="Cambria Math" panose="02040503050406030204" pitchFamily="18" charset="0"/>
                          </a:rPr>
                          <m:t>𝜆</m:t>
                        </m:r>
                      </m:e>
                    </m:d>
                  </m:oMath>
                </a14:m>
                <a:endParaRPr lang="en-US" dirty="0"/>
              </a:p>
            </p:txBody>
          </p:sp>
        </mc:Choice>
        <mc:Fallback xmlns="">
          <p:sp>
            <p:nvSpPr>
              <p:cNvPr id="5" name="Rectangle 4">
                <a:extLst>
                  <a:ext uri="{FF2B5EF4-FFF2-40B4-BE49-F238E27FC236}">
                    <a16:creationId xmlns:a16="http://schemas.microsoft.com/office/drawing/2014/main" id="{5D1ABC37-14B1-DB38-36B9-5353DAA99F3A}"/>
                  </a:ext>
                </a:extLst>
              </p:cNvPr>
              <p:cNvSpPr>
                <a:spLocks noRot="1" noChangeAspect="1" noMove="1" noResize="1" noEditPoints="1" noAdjustHandles="1" noChangeArrowheads="1" noChangeShapeType="1" noTextEdit="1"/>
              </p:cNvSpPr>
              <p:nvPr/>
            </p:nvSpPr>
            <p:spPr>
              <a:xfrm>
                <a:off x="457200" y="2524125"/>
                <a:ext cx="1798320" cy="9144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EB5C21B-BDA6-9EF2-94A1-3A07109B67A2}"/>
                  </a:ext>
                </a:extLst>
              </p:cNvPr>
              <p:cNvSpPr/>
              <p:nvPr/>
            </p:nvSpPr>
            <p:spPr>
              <a:xfrm>
                <a:off x="2773680" y="2524125"/>
                <a:ext cx="2430780"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Take the singular value decomposition (SVD) of </a:t>
                </a:r>
                <a14:m>
                  <m:oMath xmlns:m="http://schemas.openxmlformats.org/officeDocument/2006/math">
                    <m:r>
                      <a:rPr lang="en-US" b="1" i="1" smtClean="0">
                        <a:latin typeface="Cambria Math" panose="02040503050406030204" pitchFamily="18" charset="0"/>
                      </a:rPr>
                      <m:t>𝑯</m:t>
                    </m:r>
                    <m:d>
                      <m:dPr>
                        <m:ctrlPr>
                          <a:rPr lang="en-US" b="0" i="1" smtClean="0">
                            <a:latin typeface="Cambria Math" panose="02040503050406030204" pitchFamily="18" charset="0"/>
                          </a:rPr>
                        </m:ctrlPr>
                      </m:dPr>
                      <m:e>
                        <m:r>
                          <a:rPr lang="el-GR" i="1">
                            <a:latin typeface="Cambria Math" panose="02040503050406030204" pitchFamily="18" charset="0"/>
                          </a:rPr>
                          <m:t>𝜆</m:t>
                        </m:r>
                      </m:e>
                    </m:d>
                  </m:oMath>
                </a14:m>
                <a:endParaRPr lang="en-US" dirty="0"/>
              </a:p>
            </p:txBody>
          </p:sp>
        </mc:Choice>
        <mc:Fallback xmlns="">
          <p:sp>
            <p:nvSpPr>
              <p:cNvPr id="6" name="Rectangle 5">
                <a:extLst>
                  <a:ext uri="{FF2B5EF4-FFF2-40B4-BE49-F238E27FC236}">
                    <a16:creationId xmlns:a16="http://schemas.microsoft.com/office/drawing/2014/main" id="{FEB5C21B-BDA6-9EF2-94A1-3A07109B67A2}"/>
                  </a:ext>
                </a:extLst>
              </p:cNvPr>
              <p:cNvSpPr>
                <a:spLocks noRot="1" noChangeAspect="1" noMove="1" noResize="1" noEditPoints="1" noAdjustHandles="1" noChangeArrowheads="1" noChangeShapeType="1" noTextEdit="1"/>
              </p:cNvSpPr>
              <p:nvPr/>
            </p:nvSpPr>
            <p:spPr>
              <a:xfrm>
                <a:off x="2773680" y="2524125"/>
                <a:ext cx="2430780" cy="914400"/>
              </a:xfrm>
              <a:prstGeom prst="rect">
                <a:avLst/>
              </a:prstGeom>
              <a:blipFill>
                <a:blip r:embed="rId4"/>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8ACEF414-6BC7-BEEA-32D0-B1C3F49538C8}"/>
              </a:ext>
            </a:extLst>
          </p:cNvPr>
          <p:cNvCxnSpPr>
            <a:stCxn id="5" idx="3"/>
            <a:endCxn id="6" idx="1"/>
          </p:cNvCxnSpPr>
          <p:nvPr/>
        </p:nvCxnSpPr>
        <p:spPr>
          <a:xfrm>
            <a:off x="2255520" y="2981325"/>
            <a:ext cx="518160" cy="0"/>
          </a:xfrm>
          <a:prstGeom prst="straightConnector1">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6A956DC4-C821-E830-2FE0-E34221122AEE}"/>
                  </a:ext>
                </a:extLst>
              </p:cNvPr>
              <p:cNvSpPr/>
              <p:nvPr/>
            </p:nvSpPr>
            <p:spPr>
              <a:xfrm>
                <a:off x="6195060" y="1758649"/>
                <a:ext cx="2430780" cy="67437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latin typeface="Cambria Math" panose="02040503050406030204" pitchFamily="18" charset="0"/>
                  </a:rPr>
                  <a:t>Left-singular vectors</a:t>
                </a:r>
              </a:p>
              <a:p>
                <a:pPr algn="ct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𝒖</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l-GR" i="1">
                                  <a:latin typeface="Cambria Math" panose="02040503050406030204" pitchFamily="18" charset="0"/>
                                </a:rPr>
                                <m:t>𝜆</m:t>
                              </m:r>
                            </m:e>
                          </m:d>
                        </m:e>
                      </m:d>
                    </m:oMath>
                  </m:oMathPara>
                </a14:m>
                <a:endParaRPr lang="en-US" dirty="0"/>
              </a:p>
            </p:txBody>
          </p:sp>
        </mc:Choice>
        <mc:Fallback xmlns="">
          <p:sp>
            <p:nvSpPr>
              <p:cNvPr id="10" name="Rectangle 9">
                <a:extLst>
                  <a:ext uri="{FF2B5EF4-FFF2-40B4-BE49-F238E27FC236}">
                    <a16:creationId xmlns:a16="http://schemas.microsoft.com/office/drawing/2014/main" id="{6A956DC4-C821-E830-2FE0-E34221122AEE}"/>
                  </a:ext>
                </a:extLst>
              </p:cNvPr>
              <p:cNvSpPr>
                <a:spLocks noRot="1" noChangeAspect="1" noMove="1" noResize="1" noEditPoints="1" noAdjustHandles="1" noChangeArrowheads="1" noChangeShapeType="1" noTextEdit="1"/>
              </p:cNvSpPr>
              <p:nvPr/>
            </p:nvSpPr>
            <p:spPr>
              <a:xfrm>
                <a:off x="6195060" y="1758649"/>
                <a:ext cx="2430780" cy="67437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F982AFF-7BEB-D87B-1B22-61CE849A662E}"/>
                  </a:ext>
                </a:extLst>
              </p:cNvPr>
              <p:cNvSpPr/>
              <p:nvPr/>
            </p:nvSpPr>
            <p:spPr>
              <a:xfrm>
                <a:off x="6195060" y="2642235"/>
                <a:ext cx="2430780" cy="678180"/>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latin typeface="Cambria Math" panose="02040503050406030204" pitchFamily="18" charset="0"/>
                  </a:rPr>
                  <a:t>Right-singular vectors</a:t>
                </a:r>
              </a:p>
              <a:p>
                <a:pPr algn="ct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𝒗</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l-GR" i="1">
                                  <a:latin typeface="Cambria Math" panose="02040503050406030204" pitchFamily="18" charset="0"/>
                                </a:rPr>
                                <m:t>𝜆</m:t>
                              </m:r>
                            </m:e>
                          </m:d>
                        </m:e>
                      </m:d>
                    </m:oMath>
                  </m:oMathPara>
                </a14:m>
                <a:endParaRPr lang="en-US" dirty="0"/>
              </a:p>
            </p:txBody>
          </p:sp>
        </mc:Choice>
        <mc:Fallback xmlns="">
          <p:sp>
            <p:nvSpPr>
              <p:cNvPr id="11" name="Rectangle 10">
                <a:extLst>
                  <a:ext uri="{FF2B5EF4-FFF2-40B4-BE49-F238E27FC236}">
                    <a16:creationId xmlns:a16="http://schemas.microsoft.com/office/drawing/2014/main" id="{2F982AFF-7BEB-D87B-1B22-61CE849A662E}"/>
                  </a:ext>
                </a:extLst>
              </p:cNvPr>
              <p:cNvSpPr>
                <a:spLocks noRot="1" noChangeAspect="1" noMove="1" noResize="1" noEditPoints="1" noAdjustHandles="1" noChangeArrowheads="1" noChangeShapeType="1" noTextEdit="1"/>
              </p:cNvSpPr>
              <p:nvPr/>
            </p:nvSpPr>
            <p:spPr>
              <a:xfrm>
                <a:off x="6195060" y="2642235"/>
                <a:ext cx="2430780" cy="67818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26F67D9-578B-392E-3D39-77E562F9CE1A}"/>
                  </a:ext>
                </a:extLst>
              </p:cNvPr>
              <p:cNvSpPr/>
              <p:nvPr/>
            </p:nvSpPr>
            <p:spPr>
              <a:xfrm>
                <a:off x="6195060" y="3529631"/>
                <a:ext cx="2430780" cy="678173"/>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latin typeface="Cambria Math" panose="02040503050406030204" pitchFamily="18" charset="0"/>
                  </a:rPr>
                  <a:t>Singular values</a:t>
                </a:r>
              </a:p>
              <a:p>
                <a:pPr algn="ct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US" b="1"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𝜎</m:t>
                              </m:r>
                            </m:e>
                            <m:sub>
                              <m:r>
                                <a:rPr lang="en-US" i="1">
                                  <a:latin typeface="Cambria Math" panose="02040503050406030204" pitchFamily="18" charset="0"/>
                                </a:rPr>
                                <m:t>𝑖</m:t>
                              </m:r>
                            </m:sub>
                          </m:sSub>
                          <m:d>
                            <m:dPr>
                              <m:ctrlPr>
                                <a:rPr lang="en-US" i="1">
                                  <a:latin typeface="Cambria Math" panose="02040503050406030204" pitchFamily="18" charset="0"/>
                                </a:rPr>
                              </m:ctrlPr>
                            </m:dPr>
                            <m:e>
                              <m:r>
                                <a:rPr lang="el-GR" i="1">
                                  <a:latin typeface="Cambria Math" panose="02040503050406030204" pitchFamily="18" charset="0"/>
                                </a:rPr>
                                <m:t>𝜆</m:t>
                              </m:r>
                            </m:e>
                          </m:d>
                        </m:e>
                      </m:d>
                    </m:oMath>
                  </m:oMathPara>
                </a14:m>
                <a:endParaRPr lang="en-US" dirty="0"/>
              </a:p>
            </p:txBody>
          </p:sp>
        </mc:Choice>
        <mc:Fallback xmlns="">
          <p:sp>
            <p:nvSpPr>
              <p:cNvPr id="12" name="Rectangle 11">
                <a:extLst>
                  <a:ext uri="{FF2B5EF4-FFF2-40B4-BE49-F238E27FC236}">
                    <a16:creationId xmlns:a16="http://schemas.microsoft.com/office/drawing/2014/main" id="{C26F67D9-578B-392E-3D39-77E562F9CE1A}"/>
                  </a:ext>
                </a:extLst>
              </p:cNvPr>
              <p:cNvSpPr>
                <a:spLocks noRot="1" noChangeAspect="1" noMove="1" noResize="1" noEditPoints="1" noAdjustHandles="1" noChangeArrowheads="1" noChangeShapeType="1" noTextEdit="1"/>
              </p:cNvSpPr>
              <p:nvPr/>
            </p:nvSpPr>
            <p:spPr>
              <a:xfrm>
                <a:off x="6195060" y="3529631"/>
                <a:ext cx="2430780" cy="678173"/>
              </a:xfrm>
              <a:prstGeom prst="rect">
                <a:avLst/>
              </a:prstGeom>
              <a:blipFill>
                <a:blip r:embed="rId7"/>
                <a:stretch>
                  <a:fillRect/>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F107158-F06F-5EB6-5E78-28A1EA6403B9}"/>
              </a:ext>
            </a:extLst>
          </p:cNvPr>
          <p:cNvCxnSpPr>
            <a:cxnSpLocks/>
            <a:stCxn id="6" idx="3"/>
            <a:endCxn id="10" idx="1"/>
          </p:cNvCxnSpPr>
          <p:nvPr/>
        </p:nvCxnSpPr>
        <p:spPr>
          <a:xfrm flipV="1">
            <a:off x="5204460" y="2095834"/>
            <a:ext cx="990600" cy="885491"/>
          </a:xfrm>
          <a:prstGeom prst="straightConnector1">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E4D47404-7F3B-007E-C7F0-7DC5DB99285A}"/>
              </a:ext>
            </a:extLst>
          </p:cNvPr>
          <p:cNvCxnSpPr>
            <a:cxnSpLocks/>
            <a:stCxn id="6" idx="3"/>
            <a:endCxn id="11" idx="1"/>
          </p:cNvCxnSpPr>
          <p:nvPr/>
        </p:nvCxnSpPr>
        <p:spPr>
          <a:xfrm>
            <a:off x="5204460" y="2981325"/>
            <a:ext cx="990600" cy="0"/>
          </a:xfrm>
          <a:prstGeom prst="straightConnector1">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18" name="Straight Arrow Connector 17">
            <a:extLst>
              <a:ext uri="{FF2B5EF4-FFF2-40B4-BE49-F238E27FC236}">
                <a16:creationId xmlns:a16="http://schemas.microsoft.com/office/drawing/2014/main" id="{2ADBB6A9-7157-820A-C577-6DEE47B44EE7}"/>
              </a:ext>
            </a:extLst>
          </p:cNvPr>
          <p:cNvCxnSpPr>
            <a:cxnSpLocks/>
            <a:stCxn id="6" idx="3"/>
            <a:endCxn id="12" idx="1"/>
          </p:cNvCxnSpPr>
          <p:nvPr/>
        </p:nvCxnSpPr>
        <p:spPr>
          <a:xfrm>
            <a:off x="5204460" y="2981325"/>
            <a:ext cx="990600" cy="887393"/>
          </a:xfrm>
          <a:prstGeom prst="straightConnector1">
            <a:avLst/>
          </a:prstGeom>
          <a:ln w="381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3442B05A-A07F-E271-4988-8D903484A79F}"/>
              </a:ext>
            </a:extLst>
          </p:cNvPr>
          <p:cNvCxnSpPr>
            <a:cxnSpLocks/>
          </p:cNvCxnSpPr>
          <p:nvPr/>
        </p:nvCxnSpPr>
        <p:spPr>
          <a:xfrm>
            <a:off x="2624138" y="2242185"/>
            <a:ext cx="271176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282161BD-CD82-4A44-F7B0-6F4D32CDCA89}"/>
              </a:ext>
            </a:extLst>
          </p:cNvPr>
          <p:cNvCxnSpPr>
            <a:cxnSpLocks/>
          </p:cNvCxnSpPr>
          <p:nvPr/>
        </p:nvCxnSpPr>
        <p:spPr>
          <a:xfrm>
            <a:off x="2624138" y="2241566"/>
            <a:ext cx="0" cy="304800"/>
          </a:xfrm>
          <a:prstGeom prst="line">
            <a:avLst/>
          </a:prstGeom>
          <a:effectLst/>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11BF1E0-2D98-EB5A-2BDE-6BD5216172A4}"/>
              </a:ext>
            </a:extLst>
          </p:cNvPr>
          <p:cNvCxnSpPr>
            <a:cxnSpLocks/>
          </p:cNvCxnSpPr>
          <p:nvPr/>
        </p:nvCxnSpPr>
        <p:spPr>
          <a:xfrm>
            <a:off x="5335905" y="2242185"/>
            <a:ext cx="0" cy="304800"/>
          </a:xfrm>
          <a:prstGeom prst="line">
            <a:avLst/>
          </a:prstGeom>
          <a:effectLst/>
        </p:spPr>
        <p:style>
          <a:lnRef idx="2">
            <a:schemeClr val="dk1"/>
          </a:lnRef>
          <a:fillRef idx="0">
            <a:schemeClr val="dk1"/>
          </a:fillRef>
          <a:effectRef idx="1">
            <a:schemeClr val="dk1"/>
          </a:effectRef>
          <a:fontRef idx="minor">
            <a:schemeClr val="tx1"/>
          </a:fontRef>
        </p:style>
      </p:cxnSp>
      <p:sp>
        <p:nvSpPr>
          <p:cNvPr id="32" name="Content Placeholder 2">
            <a:extLst>
              <a:ext uri="{FF2B5EF4-FFF2-40B4-BE49-F238E27FC236}">
                <a16:creationId xmlns:a16="http://schemas.microsoft.com/office/drawing/2014/main" id="{E9376340-BF92-3E0C-CFB2-EA63FEFA9E52}"/>
              </a:ext>
            </a:extLst>
          </p:cNvPr>
          <p:cNvSpPr txBox="1">
            <a:spLocks/>
          </p:cNvSpPr>
          <p:nvPr/>
        </p:nvSpPr>
        <p:spPr>
          <a:xfrm>
            <a:off x="6203635" y="1000792"/>
            <a:ext cx="2491737" cy="54864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a:t>Results of DORT</a:t>
            </a:r>
          </a:p>
        </p:txBody>
      </p:sp>
      <p:cxnSp>
        <p:nvCxnSpPr>
          <p:cNvPr id="33" name="Straight Connector 32">
            <a:extLst>
              <a:ext uri="{FF2B5EF4-FFF2-40B4-BE49-F238E27FC236}">
                <a16:creationId xmlns:a16="http://schemas.microsoft.com/office/drawing/2014/main" id="{01F7B70B-DD5F-5F35-9C09-5D36E4D0429E}"/>
              </a:ext>
            </a:extLst>
          </p:cNvPr>
          <p:cNvCxnSpPr>
            <a:cxnSpLocks/>
          </p:cNvCxnSpPr>
          <p:nvPr/>
        </p:nvCxnSpPr>
        <p:spPr>
          <a:xfrm>
            <a:off x="6053138" y="1472898"/>
            <a:ext cx="2711767"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C3F5A4F3-BD95-41D2-B196-F8AB335AB4F0}"/>
              </a:ext>
            </a:extLst>
          </p:cNvPr>
          <p:cNvCxnSpPr>
            <a:cxnSpLocks/>
          </p:cNvCxnSpPr>
          <p:nvPr/>
        </p:nvCxnSpPr>
        <p:spPr>
          <a:xfrm>
            <a:off x="6053138" y="1472279"/>
            <a:ext cx="0" cy="304800"/>
          </a:xfrm>
          <a:prstGeom prst="line">
            <a:avLst/>
          </a:prstGeom>
          <a:effectLst/>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E425E426-EC66-4410-CA3A-1FE674E9F717}"/>
              </a:ext>
            </a:extLst>
          </p:cNvPr>
          <p:cNvCxnSpPr>
            <a:cxnSpLocks/>
          </p:cNvCxnSpPr>
          <p:nvPr/>
        </p:nvCxnSpPr>
        <p:spPr>
          <a:xfrm>
            <a:off x="8764905" y="1472898"/>
            <a:ext cx="0" cy="304800"/>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26700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5F4B3-0F14-2BF8-FAAF-401839A77805}"/>
              </a:ext>
            </a:extLst>
          </p:cNvPr>
          <p:cNvSpPr>
            <a:spLocks noGrp="1"/>
          </p:cNvSpPr>
          <p:nvPr>
            <p:ph type="title"/>
          </p:nvPr>
        </p:nvSpPr>
        <p:spPr/>
        <p:txBody>
          <a:bodyPr/>
          <a:lstStyle/>
          <a:p>
            <a:r>
              <a:rPr lang="en-US" sz="2800" dirty="0"/>
              <a:t>Singular Vectors and Singular Values from DORT</a:t>
            </a:r>
          </a:p>
        </p:txBody>
      </p:sp>
      <p:pic>
        <p:nvPicPr>
          <p:cNvPr id="7" name="Content Placeholder 6">
            <a:extLst>
              <a:ext uri="{FF2B5EF4-FFF2-40B4-BE49-F238E27FC236}">
                <a16:creationId xmlns:a16="http://schemas.microsoft.com/office/drawing/2014/main" id="{3718BE2B-8AC7-085E-2256-D18D2248F24F}"/>
              </a:ext>
            </a:extLst>
          </p:cNvPr>
          <p:cNvPicPr>
            <a:picLocks noGrp="1" noChangeAspect="1"/>
          </p:cNvPicPr>
          <p:nvPr>
            <p:ph idx="1"/>
          </p:nvPr>
        </p:nvPicPr>
        <p:blipFill>
          <a:blip r:embed="rId3"/>
          <a:stretch>
            <a:fillRect/>
          </a:stretch>
        </p:blipFill>
        <p:spPr>
          <a:xfrm>
            <a:off x="411883" y="857250"/>
            <a:ext cx="4708354" cy="3803650"/>
          </a:xfrm>
        </p:spPr>
      </p:pic>
      <p:sp>
        <p:nvSpPr>
          <p:cNvPr id="4" name="Slide Number Placeholder 3">
            <a:extLst>
              <a:ext uri="{FF2B5EF4-FFF2-40B4-BE49-F238E27FC236}">
                <a16:creationId xmlns:a16="http://schemas.microsoft.com/office/drawing/2014/main" id="{DB869DE0-6DD7-2E1E-6B45-EC5176C143D7}"/>
              </a:ext>
            </a:extLst>
          </p:cNvPr>
          <p:cNvSpPr>
            <a:spLocks noGrp="1"/>
          </p:cNvSpPr>
          <p:nvPr>
            <p:ph type="sldNum" sz="quarter" idx="12"/>
          </p:nvPr>
        </p:nvSpPr>
        <p:spPr/>
        <p:txBody>
          <a:bodyPr/>
          <a:lstStyle/>
          <a:p>
            <a:fld id="{106E12CD-FCB1-464E-A775-0B83FDDACE03}" type="slidenum">
              <a:rPr lang="en-US" smtClean="0"/>
              <a:pPr/>
              <a:t>11</a:t>
            </a:fld>
            <a:endParaRPr lang="en-US"/>
          </a:p>
        </p:txBody>
      </p:sp>
      <p:sp>
        <p:nvSpPr>
          <p:cNvPr id="8" name="TextBox 7">
            <a:extLst>
              <a:ext uri="{FF2B5EF4-FFF2-40B4-BE49-F238E27FC236}">
                <a16:creationId xmlns:a16="http://schemas.microsoft.com/office/drawing/2014/main" id="{353572F8-E577-6371-6C3B-3F73DEB2D41B}"/>
              </a:ext>
            </a:extLst>
          </p:cNvPr>
          <p:cNvSpPr txBox="1"/>
          <p:nvPr/>
        </p:nvSpPr>
        <p:spPr>
          <a:xfrm>
            <a:off x="5120237" y="944880"/>
            <a:ext cx="3871363" cy="3739485"/>
          </a:xfrm>
          <a:prstGeom prst="rect">
            <a:avLst/>
          </a:prstGeom>
          <a:noFill/>
        </p:spPr>
        <p:txBody>
          <a:bodyPr wrap="square" rtlCol="0">
            <a:spAutoFit/>
          </a:bodyPr>
          <a:lstStyle/>
          <a:p>
            <a:r>
              <a:rPr lang="en-US" dirty="0"/>
              <a:t>Singular vectors from DORT tell one how to beamform to focus on individual scatterers*</a:t>
            </a:r>
          </a:p>
          <a:p>
            <a:endParaRPr lang="en-US" dirty="0"/>
          </a:p>
          <a:p>
            <a:r>
              <a:rPr lang="en-US" dirty="0"/>
              <a:t>Components of singular vectors are used to determine amplitudes and phases of individual elements</a:t>
            </a:r>
          </a:p>
          <a:p>
            <a:endParaRPr lang="en-US" dirty="0"/>
          </a:p>
          <a:p>
            <a:r>
              <a:rPr lang="en-US" dirty="0"/>
              <a:t>Singular values relate to scattering strength*</a:t>
            </a:r>
            <a:r>
              <a:rPr lang="en-US" baseline="30000" dirty="0"/>
              <a:t>,</a:t>
            </a:r>
            <a:r>
              <a:rPr lang="en-US" dirty="0"/>
              <a:t>**</a:t>
            </a:r>
          </a:p>
          <a:p>
            <a:endParaRPr lang="en-US" dirty="0"/>
          </a:p>
          <a:p>
            <a:endParaRPr lang="en-US" dirty="0"/>
          </a:p>
          <a:p>
            <a:r>
              <a:rPr lang="en-US" sz="1050" dirty="0"/>
              <a:t>*Under certain conditions, i.e. “ideally-resolved” scatterers; see [4].</a:t>
            </a:r>
          </a:p>
          <a:p>
            <a:r>
              <a:rPr lang="en-US" sz="1050" dirty="0"/>
              <a:t>**Roughly speaking; see [4].</a:t>
            </a:r>
          </a:p>
        </p:txBody>
      </p:sp>
      <p:sp>
        <p:nvSpPr>
          <p:cNvPr id="5" name="TextBox 4">
            <a:extLst>
              <a:ext uri="{FF2B5EF4-FFF2-40B4-BE49-F238E27FC236}">
                <a16:creationId xmlns:a16="http://schemas.microsoft.com/office/drawing/2014/main" id="{2AEBD07B-3B62-835F-D0E6-F049CC6E6176}"/>
              </a:ext>
            </a:extLst>
          </p:cNvPr>
          <p:cNvSpPr txBox="1"/>
          <p:nvPr/>
        </p:nvSpPr>
        <p:spPr>
          <a:xfrm>
            <a:off x="674913" y="4748530"/>
            <a:ext cx="5708470" cy="369332"/>
          </a:xfrm>
          <a:prstGeom prst="rect">
            <a:avLst/>
          </a:prstGeom>
          <a:noFill/>
        </p:spPr>
        <p:txBody>
          <a:bodyPr wrap="square">
            <a:spAutoFit/>
          </a:bodyPr>
          <a:lstStyle/>
          <a:p>
            <a:pPr marL="0" indent="0">
              <a:buNone/>
            </a:pPr>
            <a:r>
              <a:rPr lang="en-US" sz="900" dirty="0">
                <a:solidFill>
                  <a:schemeClr val="bg1"/>
                </a:solidFill>
              </a:rPr>
              <a:t>[4] M. Fink and C. Prada, Detection and Imaging in Complex Media with the D.O.R.T. Method, pp. 107–134. </a:t>
            </a:r>
          </a:p>
          <a:p>
            <a:pPr marL="0" indent="0">
              <a:buNone/>
            </a:pPr>
            <a:r>
              <a:rPr lang="en-US" sz="900" dirty="0">
                <a:solidFill>
                  <a:schemeClr val="bg1"/>
                </a:solidFill>
              </a:rPr>
              <a:t>      Springer Berlin Heidelberg, 2002. From the book titled Imaging of Complex Media with acoustic and seismic waves.</a:t>
            </a:r>
          </a:p>
        </p:txBody>
      </p:sp>
    </p:spTree>
    <p:extLst>
      <p:ext uri="{BB962C8B-B14F-4D97-AF65-F5344CB8AC3E}">
        <p14:creationId xmlns:p14="http://schemas.microsoft.com/office/powerpoint/2010/main" val="1295414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6F411-D2E5-FE92-95CF-C4D584B12104}"/>
              </a:ext>
            </a:extLst>
          </p:cNvPr>
          <p:cNvSpPr>
            <a:spLocks noGrp="1"/>
          </p:cNvSpPr>
          <p:nvPr>
            <p:ph type="title"/>
          </p:nvPr>
        </p:nvSpPr>
        <p:spPr/>
        <p:txBody>
          <a:bodyPr>
            <a:normAutofit fontScale="90000"/>
          </a:bodyPr>
          <a:lstStyle/>
          <a:p>
            <a:r>
              <a:rPr lang="en-US" dirty="0"/>
              <a:t>Synthetic Wavelengths Background</a:t>
            </a:r>
          </a:p>
        </p:txBody>
      </p:sp>
      <p:sp>
        <p:nvSpPr>
          <p:cNvPr id="3" name="Text Placeholder 2">
            <a:extLst>
              <a:ext uri="{FF2B5EF4-FFF2-40B4-BE49-F238E27FC236}">
                <a16:creationId xmlns:a16="http://schemas.microsoft.com/office/drawing/2014/main" id="{24A0C44D-9138-352F-2667-55579CA60B9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68033DD-5358-E415-AA15-E3287AA38FC4}"/>
              </a:ext>
            </a:extLst>
          </p:cNvPr>
          <p:cNvSpPr>
            <a:spLocks noGrp="1"/>
          </p:cNvSpPr>
          <p:nvPr>
            <p:ph type="sldNum" sz="quarter" idx="12"/>
          </p:nvPr>
        </p:nvSpPr>
        <p:spPr/>
        <p:txBody>
          <a:bodyPr/>
          <a:lstStyle/>
          <a:p>
            <a:fld id="{106E12CD-FCB1-464E-A775-0B83FDDACE03}" type="slidenum">
              <a:rPr lang="en-US" smtClean="0"/>
              <a:pPr/>
              <a:t>12</a:t>
            </a:fld>
            <a:endParaRPr lang="en-US"/>
          </a:p>
        </p:txBody>
      </p:sp>
    </p:spTree>
    <p:extLst>
      <p:ext uri="{BB962C8B-B14F-4D97-AF65-F5344CB8AC3E}">
        <p14:creationId xmlns:p14="http://schemas.microsoft.com/office/powerpoint/2010/main" val="387754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351CD-5293-F789-5AEC-BBAF59B64716}"/>
              </a:ext>
            </a:extLst>
          </p:cNvPr>
          <p:cNvSpPr>
            <a:spLocks noGrp="1"/>
          </p:cNvSpPr>
          <p:nvPr>
            <p:ph type="title"/>
          </p:nvPr>
        </p:nvSpPr>
        <p:spPr/>
        <p:txBody>
          <a:bodyPr/>
          <a:lstStyle/>
          <a:p>
            <a:r>
              <a:rPr lang="en-US" dirty="0"/>
              <a:t>Main Idea</a:t>
            </a:r>
          </a:p>
        </p:txBody>
      </p:sp>
      <p:sp>
        <p:nvSpPr>
          <p:cNvPr id="3" name="Content Placeholder 2">
            <a:extLst>
              <a:ext uri="{FF2B5EF4-FFF2-40B4-BE49-F238E27FC236}">
                <a16:creationId xmlns:a16="http://schemas.microsoft.com/office/drawing/2014/main" id="{D771C5E6-9589-C0FB-D78C-C5D30FC3B77D}"/>
              </a:ext>
            </a:extLst>
          </p:cNvPr>
          <p:cNvSpPr>
            <a:spLocks noGrp="1"/>
          </p:cNvSpPr>
          <p:nvPr>
            <p:ph idx="1"/>
          </p:nvPr>
        </p:nvSpPr>
        <p:spPr/>
        <p:txBody>
          <a:bodyPr>
            <a:normAutofit/>
          </a:bodyPr>
          <a:lstStyle/>
          <a:p>
            <a:r>
              <a:rPr lang="en-US" sz="2400" dirty="0"/>
              <a:t>Heterodyne/mix two fields at nearby wavelengths to obtain a longer effective wavelength</a:t>
            </a:r>
          </a:p>
          <a:p>
            <a:endParaRPr lang="en-US" sz="2400" dirty="0"/>
          </a:p>
        </p:txBody>
      </p:sp>
      <p:sp>
        <p:nvSpPr>
          <p:cNvPr id="4" name="Slide Number Placeholder 3">
            <a:extLst>
              <a:ext uri="{FF2B5EF4-FFF2-40B4-BE49-F238E27FC236}">
                <a16:creationId xmlns:a16="http://schemas.microsoft.com/office/drawing/2014/main" id="{F49883BC-4DEE-D693-1836-95049875C4DB}"/>
              </a:ext>
            </a:extLst>
          </p:cNvPr>
          <p:cNvSpPr>
            <a:spLocks noGrp="1"/>
          </p:cNvSpPr>
          <p:nvPr>
            <p:ph type="sldNum" sz="quarter" idx="12"/>
          </p:nvPr>
        </p:nvSpPr>
        <p:spPr/>
        <p:txBody>
          <a:bodyPr/>
          <a:lstStyle/>
          <a:p>
            <a:fld id="{106E12CD-FCB1-464E-A775-0B83FDDACE03}" type="slidenum">
              <a:rPr lang="en-US" smtClean="0"/>
              <a:pPr/>
              <a:t>13</a:t>
            </a:fld>
            <a:endParaRPr lang="en-US"/>
          </a:p>
        </p:txBody>
      </p:sp>
      <p:pic>
        <p:nvPicPr>
          <p:cNvPr id="1026" name="Picture 2">
            <a:extLst>
              <a:ext uri="{FF2B5EF4-FFF2-40B4-BE49-F238E27FC236}">
                <a16:creationId xmlns:a16="http://schemas.microsoft.com/office/drawing/2014/main" id="{BFA0E514-096D-A321-B1E3-D012DE833E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269" r="59016" b="15396"/>
          <a:stretch/>
        </p:blipFill>
        <p:spPr bwMode="auto">
          <a:xfrm>
            <a:off x="2363737" y="1793954"/>
            <a:ext cx="4416524" cy="2550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FD2768B-C5AC-D816-04C7-01B183A73E98}"/>
              </a:ext>
            </a:extLst>
          </p:cNvPr>
          <p:cNvSpPr txBox="1"/>
          <p:nvPr/>
        </p:nvSpPr>
        <p:spPr>
          <a:xfrm>
            <a:off x="1644232" y="4344450"/>
            <a:ext cx="5855534" cy="369332"/>
          </a:xfrm>
          <a:prstGeom prst="rect">
            <a:avLst/>
          </a:prstGeom>
          <a:noFill/>
        </p:spPr>
        <p:txBody>
          <a:bodyPr wrap="square" rtlCol="0">
            <a:spAutoFit/>
          </a:bodyPr>
          <a:lstStyle/>
          <a:p>
            <a:r>
              <a:rPr lang="en-US" b="1" dirty="0"/>
              <a:t>Image source: </a:t>
            </a:r>
            <a:r>
              <a:rPr lang="en-US" dirty="0"/>
              <a:t>https://3dim.northwestern.edu/project/swh/</a:t>
            </a:r>
          </a:p>
        </p:txBody>
      </p:sp>
    </p:spTree>
    <p:extLst>
      <p:ext uri="{BB962C8B-B14F-4D97-AF65-F5344CB8AC3E}">
        <p14:creationId xmlns:p14="http://schemas.microsoft.com/office/powerpoint/2010/main" val="547827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C23E8-16D7-7C26-D13C-FC1506F97CC6}"/>
              </a:ext>
            </a:extLst>
          </p:cNvPr>
          <p:cNvSpPr>
            <a:spLocks noGrp="1"/>
          </p:cNvSpPr>
          <p:nvPr>
            <p:ph type="title"/>
          </p:nvPr>
        </p:nvSpPr>
        <p:spPr/>
        <p:txBody>
          <a:bodyPr/>
          <a:lstStyle/>
          <a:p>
            <a:r>
              <a:rPr lang="en-US" dirty="0"/>
              <a:t>Generating Synthetic Fields</a:t>
            </a:r>
          </a:p>
        </p:txBody>
      </p:sp>
      <p:pic>
        <p:nvPicPr>
          <p:cNvPr id="8" name="Content Placeholder 7">
            <a:extLst>
              <a:ext uri="{FF2B5EF4-FFF2-40B4-BE49-F238E27FC236}">
                <a16:creationId xmlns:a16="http://schemas.microsoft.com/office/drawing/2014/main" id="{FE9A16BA-70BD-49D3-A958-406F74501611}"/>
              </a:ext>
            </a:extLst>
          </p:cNvPr>
          <p:cNvPicPr>
            <a:picLocks noGrp="1" noChangeAspect="1"/>
          </p:cNvPicPr>
          <p:nvPr>
            <p:ph idx="1"/>
          </p:nvPr>
        </p:nvPicPr>
        <p:blipFill>
          <a:blip r:embed="rId3"/>
          <a:stretch>
            <a:fillRect/>
          </a:stretch>
        </p:blipFill>
        <p:spPr>
          <a:xfrm>
            <a:off x="3146735" y="857250"/>
            <a:ext cx="2850530" cy="3803650"/>
          </a:xfrm>
        </p:spPr>
      </p:pic>
      <p:sp>
        <p:nvSpPr>
          <p:cNvPr id="4" name="Slide Number Placeholder 3">
            <a:extLst>
              <a:ext uri="{FF2B5EF4-FFF2-40B4-BE49-F238E27FC236}">
                <a16:creationId xmlns:a16="http://schemas.microsoft.com/office/drawing/2014/main" id="{5788FE36-158B-54E0-9AB9-47EC8CDF1775}"/>
              </a:ext>
            </a:extLst>
          </p:cNvPr>
          <p:cNvSpPr>
            <a:spLocks noGrp="1"/>
          </p:cNvSpPr>
          <p:nvPr>
            <p:ph type="sldNum" sz="quarter" idx="12"/>
          </p:nvPr>
        </p:nvSpPr>
        <p:spPr/>
        <p:txBody>
          <a:bodyPr/>
          <a:lstStyle/>
          <a:p>
            <a:fld id="{106E12CD-FCB1-464E-A775-0B83FDDACE03}" type="slidenum">
              <a:rPr lang="en-US" smtClean="0"/>
              <a:pPr/>
              <a:t>14</a:t>
            </a:fld>
            <a:endParaRPr lang="en-US"/>
          </a:p>
        </p:txBody>
      </p:sp>
      <p:sp>
        <p:nvSpPr>
          <p:cNvPr id="9" name="TextBox 8">
            <a:extLst>
              <a:ext uri="{FF2B5EF4-FFF2-40B4-BE49-F238E27FC236}">
                <a16:creationId xmlns:a16="http://schemas.microsoft.com/office/drawing/2014/main" id="{8BE7079B-94D5-28AF-C483-1520C5E9F275}"/>
              </a:ext>
            </a:extLst>
          </p:cNvPr>
          <p:cNvSpPr txBox="1"/>
          <p:nvPr/>
        </p:nvSpPr>
        <p:spPr>
          <a:xfrm>
            <a:off x="1171303" y="1717427"/>
            <a:ext cx="2448083" cy="646331"/>
          </a:xfrm>
          <a:prstGeom prst="rect">
            <a:avLst/>
          </a:prstGeom>
          <a:noFill/>
        </p:spPr>
        <p:txBody>
          <a:bodyPr wrap="square" rtlCol="0">
            <a:spAutoFit/>
          </a:bodyPr>
          <a:lstStyle/>
          <a:p>
            <a:pPr algn="ctr"/>
            <a:r>
              <a:rPr lang="en-US" b="1" u="sng" dirty="0"/>
              <a:t>Image Credit</a:t>
            </a:r>
          </a:p>
          <a:p>
            <a:pPr algn="ctr"/>
            <a:r>
              <a:rPr lang="en-US" dirty="0"/>
              <a:t>Image adapted from [5]</a:t>
            </a:r>
          </a:p>
        </p:txBody>
      </p:sp>
      <p:sp>
        <p:nvSpPr>
          <p:cNvPr id="10" name="TextBox 9">
            <a:extLst>
              <a:ext uri="{FF2B5EF4-FFF2-40B4-BE49-F238E27FC236}">
                <a16:creationId xmlns:a16="http://schemas.microsoft.com/office/drawing/2014/main" id="{24FBC676-E57E-4B49-6B77-02F7A8298331}"/>
              </a:ext>
            </a:extLst>
          </p:cNvPr>
          <p:cNvSpPr txBox="1"/>
          <p:nvPr/>
        </p:nvSpPr>
        <p:spPr>
          <a:xfrm>
            <a:off x="108857" y="3145555"/>
            <a:ext cx="2530839" cy="646331"/>
          </a:xfrm>
          <a:prstGeom prst="rect">
            <a:avLst/>
          </a:prstGeom>
          <a:noFill/>
        </p:spPr>
        <p:txBody>
          <a:bodyPr wrap="square" rtlCol="0">
            <a:spAutoFit/>
          </a:bodyPr>
          <a:lstStyle/>
          <a:p>
            <a:pPr algn="r"/>
            <a:r>
              <a:rPr lang="en-US" dirty="0"/>
              <a:t>Can be backpropagated,</a:t>
            </a:r>
          </a:p>
          <a:p>
            <a:pPr algn="r"/>
            <a:r>
              <a:rPr lang="en-US" dirty="0"/>
              <a:t>e.g. like in [5]</a:t>
            </a:r>
          </a:p>
        </p:txBody>
      </p:sp>
      <p:cxnSp>
        <p:nvCxnSpPr>
          <p:cNvPr id="12" name="Straight Arrow Connector 11">
            <a:extLst>
              <a:ext uri="{FF2B5EF4-FFF2-40B4-BE49-F238E27FC236}">
                <a16:creationId xmlns:a16="http://schemas.microsoft.com/office/drawing/2014/main" id="{84A3B0B9-4568-88A6-8277-778223E95E94}"/>
              </a:ext>
            </a:extLst>
          </p:cNvPr>
          <p:cNvCxnSpPr>
            <a:cxnSpLocks/>
            <a:stCxn id="10" idx="3"/>
          </p:cNvCxnSpPr>
          <p:nvPr/>
        </p:nvCxnSpPr>
        <p:spPr>
          <a:xfrm>
            <a:off x="2639696" y="3468721"/>
            <a:ext cx="425721" cy="0"/>
          </a:xfrm>
          <a:prstGeom prst="straightConnector1">
            <a:avLst/>
          </a:prstGeom>
          <a:ln w="381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5683675D-8501-B528-C5C3-21608F2A90C1}"/>
              </a:ext>
            </a:extLst>
          </p:cNvPr>
          <p:cNvSpPr txBox="1"/>
          <p:nvPr/>
        </p:nvSpPr>
        <p:spPr>
          <a:xfrm>
            <a:off x="0" y="4013694"/>
            <a:ext cx="2956560" cy="707886"/>
          </a:xfrm>
          <a:prstGeom prst="rect">
            <a:avLst/>
          </a:prstGeom>
          <a:noFill/>
        </p:spPr>
        <p:txBody>
          <a:bodyPr wrap="square">
            <a:spAutoFit/>
          </a:bodyPr>
          <a:lstStyle/>
          <a:p>
            <a:pPr marL="0" indent="0">
              <a:buNone/>
            </a:pPr>
            <a:r>
              <a:rPr lang="en-US" sz="800" dirty="0"/>
              <a:t>[5] F. Willomitzer, P. V. Rangarajan, F. Li, M. M. Balaji, M. P. </a:t>
            </a:r>
          </a:p>
          <a:p>
            <a:pPr marL="0" indent="0">
              <a:buNone/>
            </a:pPr>
            <a:r>
              <a:rPr lang="en-US" sz="800" dirty="0"/>
              <a:t>      Christensen, and O. Cossairt, “Fast non-line-of-sight imaging </a:t>
            </a:r>
          </a:p>
          <a:p>
            <a:pPr marL="0" indent="0">
              <a:buNone/>
            </a:pPr>
            <a:r>
              <a:rPr lang="en-US" sz="800" dirty="0"/>
              <a:t>      with high-resolution and wide field of view using synthetic </a:t>
            </a:r>
          </a:p>
          <a:p>
            <a:pPr marL="0" indent="0">
              <a:buNone/>
            </a:pPr>
            <a:r>
              <a:rPr lang="en-US" sz="800" dirty="0"/>
              <a:t>      wavelength holography,” Nature Communications, vol. 12,</a:t>
            </a:r>
          </a:p>
          <a:p>
            <a:pPr marL="0" indent="0">
              <a:buNone/>
            </a:pPr>
            <a:r>
              <a:rPr lang="en-US" sz="800" dirty="0"/>
              <a:t>      p. 6647, Nov 2021.</a:t>
            </a:r>
          </a:p>
        </p:txBody>
      </p:sp>
    </p:spTree>
    <p:extLst>
      <p:ext uri="{BB962C8B-B14F-4D97-AF65-F5344CB8AC3E}">
        <p14:creationId xmlns:p14="http://schemas.microsoft.com/office/powerpoint/2010/main" val="3864288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D1648-3B6F-FE4A-FA86-42755464FBCE}"/>
              </a:ext>
            </a:extLst>
          </p:cNvPr>
          <p:cNvSpPr>
            <a:spLocks noGrp="1"/>
          </p:cNvSpPr>
          <p:nvPr>
            <p:ph type="title"/>
          </p:nvPr>
        </p:nvSpPr>
        <p:spPr/>
        <p:txBody>
          <a:bodyPr/>
          <a:lstStyle/>
          <a:p>
            <a:r>
              <a:rPr lang="en-US" sz="3200" dirty="0"/>
              <a:t>More Information on Synthetic Wavelengths</a:t>
            </a:r>
          </a:p>
        </p:txBody>
      </p:sp>
      <p:sp>
        <p:nvSpPr>
          <p:cNvPr id="3" name="Content Placeholder 2">
            <a:extLst>
              <a:ext uri="{FF2B5EF4-FFF2-40B4-BE49-F238E27FC236}">
                <a16:creationId xmlns:a16="http://schemas.microsoft.com/office/drawing/2014/main" id="{9A8780B9-7CF2-2253-F05D-CDA6FC557D35}"/>
              </a:ext>
            </a:extLst>
          </p:cNvPr>
          <p:cNvSpPr>
            <a:spLocks noGrp="1"/>
          </p:cNvSpPr>
          <p:nvPr>
            <p:ph idx="1"/>
          </p:nvPr>
        </p:nvSpPr>
        <p:spPr/>
        <p:txBody>
          <a:bodyPr>
            <a:normAutofit/>
          </a:bodyPr>
          <a:lstStyle/>
          <a:p>
            <a:pPr marL="0" indent="0">
              <a:buNone/>
            </a:pPr>
            <a:r>
              <a:rPr lang="en-US" sz="1400" dirty="0"/>
              <a:t>[5]	F. Willomitzer, P. V. Rangarajan, F. Li, M. M. Balaji, M. P. Christensen, and O. Cossairt, “Fast 	non-line-of-sight imaging with high-resolution and wide field of view using synthetic wavelength	holography,” Nature Communications, vol. 12, p. 6647, Nov 2021.</a:t>
            </a:r>
          </a:p>
          <a:p>
            <a:pPr marL="0" indent="0">
              <a:buNone/>
            </a:pPr>
            <a:r>
              <a:rPr lang="en-US" sz="1400" dirty="0"/>
              <a:t>[6]	Y. Wu, F. Li, F. Willomitzer, A. </a:t>
            </a:r>
            <a:r>
              <a:rPr lang="en-US" sz="1400" dirty="0" err="1"/>
              <a:t>Veeraraghavan</a:t>
            </a:r>
            <a:r>
              <a:rPr lang="en-US" sz="1400" dirty="0"/>
              <a:t>, and O. Cossairt, “WISHED: Wavefront imaging 	sensor with high resolution and depth ranging,” 2020 IEEE International Conference on 	Computational Photography (ICCP), 2020.</a:t>
            </a:r>
          </a:p>
          <a:p>
            <a:pPr marL="0" indent="0">
              <a:buNone/>
            </a:pPr>
            <a:endParaRPr lang="en-US" dirty="0"/>
          </a:p>
        </p:txBody>
      </p:sp>
      <p:sp>
        <p:nvSpPr>
          <p:cNvPr id="4" name="Slide Number Placeholder 3">
            <a:extLst>
              <a:ext uri="{FF2B5EF4-FFF2-40B4-BE49-F238E27FC236}">
                <a16:creationId xmlns:a16="http://schemas.microsoft.com/office/drawing/2014/main" id="{F5579445-59DB-E73A-AFFE-EBB1F0C2BFF4}"/>
              </a:ext>
            </a:extLst>
          </p:cNvPr>
          <p:cNvSpPr>
            <a:spLocks noGrp="1"/>
          </p:cNvSpPr>
          <p:nvPr>
            <p:ph type="sldNum" sz="quarter" idx="12"/>
          </p:nvPr>
        </p:nvSpPr>
        <p:spPr/>
        <p:txBody>
          <a:bodyPr/>
          <a:lstStyle/>
          <a:p>
            <a:fld id="{106E12CD-FCB1-464E-A775-0B83FDDACE03}" type="slidenum">
              <a:rPr lang="en-US" smtClean="0"/>
              <a:pPr/>
              <a:t>15</a:t>
            </a:fld>
            <a:endParaRPr lang="en-US"/>
          </a:p>
        </p:txBody>
      </p:sp>
    </p:spTree>
    <p:extLst>
      <p:ext uri="{BB962C8B-B14F-4D97-AF65-F5344CB8AC3E}">
        <p14:creationId xmlns:p14="http://schemas.microsoft.com/office/powerpoint/2010/main" val="222981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71220-0850-1433-0ADD-52E9D9336785}"/>
              </a:ext>
            </a:extLst>
          </p:cNvPr>
          <p:cNvSpPr>
            <a:spLocks noGrp="1"/>
          </p:cNvSpPr>
          <p:nvPr>
            <p:ph type="title"/>
          </p:nvPr>
        </p:nvSpPr>
        <p:spPr/>
        <p:txBody>
          <a:bodyPr/>
          <a:lstStyle/>
          <a:p>
            <a:r>
              <a:rPr lang="en-US" dirty="0"/>
              <a:t>Synthetic Wavelength DORT</a:t>
            </a:r>
          </a:p>
        </p:txBody>
      </p:sp>
      <p:sp>
        <p:nvSpPr>
          <p:cNvPr id="3" name="Text Placeholder 2">
            <a:extLst>
              <a:ext uri="{FF2B5EF4-FFF2-40B4-BE49-F238E27FC236}">
                <a16:creationId xmlns:a16="http://schemas.microsoft.com/office/drawing/2014/main" id="{5F5D48AB-50A4-609C-8D6A-393CF8BD5021}"/>
              </a:ext>
            </a:extLst>
          </p:cNvPr>
          <p:cNvSpPr>
            <a:spLocks noGrp="1"/>
          </p:cNvSpPr>
          <p:nvPr>
            <p:ph type="body" idx="1"/>
          </p:nvPr>
        </p:nvSpPr>
        <p:spPr/>
        <p:txBody>
          <a:bodyPr/>
          <a:lstStyle/>
          <a:p>
            <a:r>
              <a:rPr lang="en-US" dirty="0"/>
              <a:t>SW-DORT</a:t>
            </a:r>
          </a:p>
        </p:txBody>
      </p:sp>
      <p:sp>
        <p:nvSpPr>
          <p:cNvPr id="4" name="Slide Number Placeholder 3">
            <a:extLst>
              <a:ext uri="{FF2B5EF4-FFF2-40B4-BE49-F238E27FC236}">
                <a16:creationId xmlns:a16="http://schemas.microsoft.com/office/drawing/2014/main" id="{34CE1A85-4CA6-07FA-40DF-ED8B05A823BB}"/>
              </a:ext>
            </a:extLst>
          </p:cNvPr>
          <p:cNvSpPr>
            <a:spLocks noGrp="1"/>
          </p:cNvSpPr>
          <p:nvPr>
            <p:ph type="sldNum" sz="quarter" idx="12"/>
          </p:nvPr>
        </p:nvSpPr>
        <p:spPr/>
        <p:txBody>
          <a:bodyPr/>
          <a:lstStyle/>
          <a:p>
            <a:fld id="{106E12CD-FCB1-464E-A775-0B83FDDACE03}" type="slidenum">
              <a:rPr lang="en-US" smtClean="0"/>
              <a:pPr/>
              <a:t>16</a:t>
            </a:fld>
            <a:endParaRPr lang="en-US"/>
          </a:p>
        </p:txBody>
      </p:sp>
    </p:spTree>
    <p:extLst>
      <p:ext uri="{BB962C8B-B14F-4D97-AF65-F5344CB8AC3E}">
        <p14:creationId xmlns:p14="http://schemas.microsoft.com/office/powerpoint/2010/main" val="35963264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60ACE-36EC-830B-A1D4-374700283C75}"/>
              </a:ext>
            </a:extLst>
          </p:cNvPr>
          <p:cNvSpPr>
            <a:spLocks noGrp="1"/>
          </p:cNvSpPr>
          <p:nvPr>
            <p:ph type="title"/>
          </p:nvPr>
        </p:nvSpPr>
        <p:spPr/>
        <p:txBody>
          <a:bodyPr/>
          <a:lstStyle/>
          <a:p>
            <a:r>
              <a:rPr lang="en-US" dirty="0"/>
              <a:t>Synthetic Wavelength DORT Process</a:t>
            </a:r>
          </a:p>
        </p:txBody>
      </p:sp>
      <p:sp>
        <p:nvSpPr>
          <p:cNvPr id="4" name="Slide Number Placeholder 3">
            <a:extLst>
              <a:ext uri="{FF2B5EF4-FFF2-40B4-BE49-F238E27FC236}">
                <a16:creationId xmlns:a16="http://schemas.microsoft.com/office/drawing/2014/main" id="{541419D1-4766-0DA0-9B2A-8B8AEDF68652}"/>
              </a:ext>
            </a:extLst>
          </p:cNvPr>
          <p:cNvSpPr>
            <a:spLocks noGrp="1"/>
          </p:cNvSpPr>
          <p:nvPr>
            <p:ph type="sldNum" sz="quarter" idx="12"/>
          </p:nvPr>
        </p:nvSpPr>
        <p:spPr/>
        <p:txBody>
          <a:bodyPr/>
          <a:lstStyle/>
          <a:p>
            <a:fld id="{106E12CD-FCB1-464E-A775-0B83FDDACE03}" type="slidenum">
              <a:rPr lang="en-US" smtClean="0"/>
              <a:pPr/>
              <a:t>17</a:t>
            </a:fld>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52CE6D9-3B38-2B3F-CDF2-F2ACAB0A083A}"/>
                  </a:ext>
                </a:extLst>
              </p:cNvPr>
              <p:cNvSpPr txBox="1"/>
              <p:nvPr/>
            </p:nvSpPr>
            <p:spPr>
              <a:xfrm>
                <a:off x="388620" y="1536278"/>
                <a:ext cx="9829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m:rPr>
                                  <m:sty m:val="p"/>
                                </m:rPr>
                                <a:rPr lang="el-GR" sz="2400" b="1" i="1" smtClean="0">
                                  <a:latin typeface="Cambria Math" panose="02040503050406030204" pitchFamily="18" charset="0"/>
                                </a:rPr>
                                <m:t>λ</m:t>
                              </m:r>
                            </m:e>
                            <m:sub>
                              <m:r>
                                <a:rPr lang="en-US" sz="2400" b="0" i="1" smtClean="0">
                                  <a:latin typeface="Cambria Math" panose="02040503050406030204" pitchFamily="18" charset="0"/>
                                </a:rPr>
                                <m:t>1</m:t>
                              </m:r>
                            </m:sub>
                          </m:sSub>
                        </m:e>
                      </m:d>
                    </m:oMath>
                  </m:oMathPara>
                </a14:m>
                <a:endParaRPr lang="en-US" sz="2400" b="1" dirty="0"/>
              </a:p>
            </p:txBody>
          </p:sp>
        </mc:Choice>
        <mc:Fallback xmlns="">
          <p:sp>
            <p:nvSpPr>
              <p:cNvPr id="7" name="TextBox 6">
                <a:extLst>
                  <a:ext uri="{FF2B5EF4-FFF2-40B4-BE49-F238E27FC236}">
                    <a16:creationId xmlns:a16="http://schemas.microsoft.com/office/drawing/2014/main" id="{E52CE6D9-3B38-2B3F-CDF2-F2ACAB0A083A}"/>
                  </a:ext>
                </a:extLst>
              </p:cNvPr>
              <p:cNvSpPr txBox="1">
                <a:spLocks noRot="1" noChangeAspect="1" noMove="1" noResize="1" noEditPoints="1" noAdjustHandles="1" noChangeArrowheads="1" noChangeShapeType="1" noTextEdit="1"/>
              </p:cNvSpPr>
              <p:nvPr/>
            </p:nvSpPr>
            <p:spPr>
              <a:xfrm>
                <a:off x="388620" y="1536278"/>
                <a:ext cx="982980" cy="461665"/>
              </a:xfrm>
              <a:prstGeom prst="rect">
                <a:avLst/>
              </a:prstGeom>
              <a:blipFill>
                <a:blip r:embed="rId3"/>
                <a:stretch>
                  <a:fillRect l="-621"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CB0D89-8285-5C92-4A3B-3EB523957867}"/>
                  </a:ext>
                </a:extLst>
              </p:cNvPr>
              <p:cNvSpPr txBox="1"/>
              <p:nvPr/>
            </p:nvSpPr>
            <p:spPr>
              <a:xfrm>
                <a:off x="388620" y="1997943"/>
                <a:ext cx="98298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𝑯</m:t>
                      </m:r>
                      <m:d>
                        <m:dPr>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m:rPr>
                                  <m:sty m:val="p"/>
                                </m:rPr>
                                <a:rPr lang="el-GR" sz="2400" b="1" i="1" smtClean="0">
                                  <a:latin typeface="Cambria Math" panose="02040503050406030204" pitchFamily="18" charset="0"/>
                                </a:rPr>
                                <m:t>λ</m:t>
                              </m:r>
                            </m:e>
                            <m:sub>
                              <m:r>
                                <a:rPr lang="en-US" sz="2400" b="0" i="1" smtClean="0">
                                  <a:latin typeface="Cambria Math" panose="02040503050406030204" pitchFamily="18" charset="0"/>
                                </a:rPr>
                                <m:t>2</m:t>
                              </m:r>
                            </m:sub>
                          </m:sSub>
                        </m:e>
                      </m:d>
                    </m:oMath>
                  </m:oMathPara>
                </a14:m>
                <a:endParaRPr lang="en-US" sz="2400" b="1" dirty="0"/>
              </a:p>
            </p:txBody>
          </p:sp>
        </mc:Choice>
        <mc:Fallback xmlns="">
          <p:sp>
            <p:nvSpPr>
              <p:cNvPr id="8" name="TextBox 7">
                <a:extLst>
                  <a:ext uri="{FF2B5EF4-FFF2-40B4-BE49-F238E27FC236}">
                    <a16:creationId xmlns:a16="http://schemas.microsoft.com/office/drawing/2014/main" id="{3BCB0D89-8285-5C92-4A3B-3EB523957867}"/>
                  </a:ext>
                </a:extLst>
              </p:cNvPr>
              <p:cNvSpPr txBox="1">
                <a:spLocks noRot="1" noChangeAspect="1" noMove="1" noResize="1" noEditPoints="1" noAdjustHandles="1" noChangeArrowheads="1" noChangeShapeType="1" noTextEdit="1"/>
              </p:cNvSpPr>
              <p:nvPr/>
            </p:nvSpPr>
            <p:spPr>
              <a:xfrm>
                <a:off x="388620" y="1997943"/>
                <a:ext cx="982980" cy="461665"/>
              </a:xfrm>
              <a:prstGeom prst="rect">
                <a:avLst/>
              </a:prstGeom>
              <a:blipFill>
                <a:blip r:embed="rId4"/>
                <a:stretch>
                  <a:fillRect l="-1242" b="-1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D0047B95-2ACA-7E3C-EDA0-A486F7BB0128}"/>
              </a:ext>
            </a:extLst>
          </p:cNvPr>
          <p:cNvSpPr/>
          <p:nvPr/>
        </p:nvSpPr>
        <p:spPr>
          <a:xfrm>
            <a:off x="1905000" y="1597476"/>
            <a:ext cx="1247775" cy="8126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DORT</a:t>
            </a:r>
          </a:p>
        </p:txBody>
      </p:sp>
      <p:cxnSp>
        <p:nvCxnSpPr>
          <p:cNvPr id="10" name="Straight Arrow Connector 9">
            <a:extLst>
              <a:ext uri="{FF2B5EF4-FFF2-40B4-BE49-F238E27FC236}">
                <a16:creationId xmlns:a16="http://schemas.microsoft.com/office/drawing/2014/main" id="{338DBFAD-2F62-8EBD-9187-AABFF22887E9}"/>
              </a:ext>
            </a:extLst>
          </p:cNvPr>
          <p:cNvCxnSpPr>
            <a:cxnSpLocks/>
            <a:stCxn id="7" idx="3"/>
          </p:cNvCxnSpPr>
          <p:nvPr/>
        </p:nvCxnSpPr>
        <p:spPr>
          <a:xfrm>
            <a:off x="1371600" y="1767111"/>
            <a:ext cx="533400" cy="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F8370455-0A5A-BA67-29FE-EB362A199003}"/>
              </a:ext>
            </a:extLst>
          </p:cNvPr>
          <p:cNvCxnSpPr>
            <a:cxnSpLocks/>
            <a:stCxn id="8" idx="3"/>
          </p:cNvCxnSpPr>
          <p:nvPr/>
        </p:nvCxnSpPr>
        <p:spPr>
          <a:xfrm>
            <a:off x="1371600" y="2228776"/>
            <a:ext cx="533400" cy="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Rectangle 15">
            <a:extLst>
              <a:ext uri="{FF2B5EF4-FFF2-40B4-BE49-F238E27FC236}">
                <a16:creationId xmlns:a16="http://schemas.microsoft.com/office/drawing/2014/main" id="{DFE3434A-BCE2-588D-7B4F-CC21AEB1DC7D}"/>
              </a:ext>
            </a:extLst>
          </p:cNvPr>
          <p:cNvSpPr/>
          <p:nvPr/>
        </p:nvSpPr>
        <p:spPr>
          <a:xfrm>
            <a:off x="3503295" y="1603072"/>
            <a:ext cx="1983105" cy="812602"/>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Derive fields from singular vectors</a:t>
            </a:r>
          </a:p>
        </p:txBody>
      </p:sp>
      <p:cxnSp>
        <p:nvCxnSpPr>
          <p:cNvPr id="17" name="Straight Arrow Connector 16">
            <a:extLst>
              <a:ext uri="{FF2B5EF4-FFF2-40B4-BE49-F238E27FC236}">
                <a16:creationId xmlns:a16="http://schemas.microsoft.com/office/drawing/2014/main" id="{E18A86C0-3201-C2F9-967E-0334CBB85FB1}"/>
              </a:ext>
            </a:extLst>
          </p:cNvPr>
          <p:cNvCxnSpPr>
            <a:cxnSpLocks/>
            <a:stCxn id="9" idx="3"/>
            <a:endCxn id="16" idx="1"/>
          </p:cNvCxnSpPr>
          <p:nvPr/>
        </p:nvCxnSpPr>
        <p:spPr>
          <a:xfrm>
            <a:off x="3152775" y="2003777"/>
            <a:ext cx="350520" cy="5596"/>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8CC74671-7984-CBAB-FCFA-C50EA0F978A7}"/>
              </a:ext>
            </a:extLst>
          </p:cNvPr>
          <p:cNvSpPr/>
          <p:nvPr/>
        </p:nvSpPr>
        <p:spPr>
          <a:xfrm>
            <a:off x="5928632" y="1597476"/>
            <a:ext cx="1983105" cy="812602"/>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Generate synthetic field</a:t>
            </a:r>
          </a:p>
        </p:txBody>
      </p:sp>
      <p:cxnSp>
        <p:nvCxnSpPr>
          <p:cNvPr id="22" name="Straight Arrow Connector 21">
            <a:extLst>
              <a:ext uri="{FF2B5EF4-FFF2-40B4-BE49-F238E27FC236}">
                <a16:creationId xmlns:a16="http://schemas.microsoft.com/office/drawing/2014/main" id="{36B39C3B-968D-3F4E-B026-757A86AB7BC9}"/>
              </a:ext>
            </a:extLst>
          </p:cNvPr>
          <p:cNvCxnSpPr>
            <a:cxnSpLocks/>
            <a:stCxn id="16" idx="3"/>
            <a:endCxn id="21" idx="1"/>
          </p:cNvCxnSpPr>
          <p:nvPr/>
        </p:nvCxnSpPr>
        <p:spPr>
          <a:xfrm flipV="1">
            <a:off x="5486400" y="2003777"/>
            <a:ext cx="442232" cy="5596"/>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89AB751E-C0AD-939B-58EE-21EBCDE02500}"/>
              </a:ext>
            </a:extLst>
          </p:cNvPr>
          <p:cNvSpPr/>
          <p:nvPr/>
        </p:nvSpPr>
        <p:spPr>
          <a:xfrm>
            <a:off x="5928631" y="3212169"/>
            <a:ext cx="1983105" cy="812602"/>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Backpropagate synthetic field</a:t>
            </a:r>
          </a:p>
        </p:txBody>
      </p:sp>
      <p:cxnSp>
        <p:nvCxnSpPr>
          <p:cNvPr id="26" name="Straight Arrow Connector 25">
            <a:extLst>
              <a:ext uri="{FF2B5EF4-FFF2-40B4-BE49-F238E27FC236}">
                <a16:creationId xmlns:a16="http://schemas.microsoft.com/office/drawing/2014/main" id="{6083F307-C5C2-8CFB-3B7C-BBA03352C04F}"/>
              </a:ext>
            </a:extLst>
          </p:cNvPr>
          <p:cNvCxnSpPr>
            <a:cxnSpLocks/>
            <a:stCxn id="21" idx="2"/>
            <a:endCxn id="25" idx="0"/>
          </p:cNvCxnSpPr>
          <p:nvPr/>
        </p:nvCxnSpPr>
        <p:spPr>
          <a:xfrm flipH="1">
            <a:off x="6920184" y="2410078"/>
            <a:ext cx="1" cy="802091"/>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E55682B7-FE25-1092-8804-4A64F2A4F11F}"/>
              </a:ext>
            </a:extLst>
          </p:cNvPr>
          <p:cNvCxnSpPr>
            <a:cxnSpLocks/>
            <a:stCxn id="25" idx="1"/>
          </p:cNvCxnSpPr>
          <p:nvPr/>
        </p:nvCxnSpPr>
        <p:spPr>
          <a:xfrm flipH="1">
            <a:off x="5138056" y="3618470"/>
            <a:ext cx="790575" cy="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47B3CA1B-585E-57F3-05FE-4F40AD230760}"/>
              </a:ext>
            </a:extLst>
          </p:cNvPr>
          <p:cNvSpPr txBox="1"/>
          <p:nvPr/>
        </p:nvSpPr>
        <p:spPr>
          <a:xfrm>
            <a:off x="2909750" y="3371745"/>
            <a:ext cx="2228306" cy="461665"/>
          </a:xfrm>
          <a:prstGeom prst="rect">
            <a:avLst/>
          </a:prstGeom>
          <a:noFill/>
        </p:spPr>
        <p:txBody>
          <a:bodyPr wrap="square" rtlCol="0">
            <a:spAutoFit/>
          </a:bodyPr>
          <a:lstStyle/>
          <a:p>
            <a:r>
              <a:rPr lang="en-US" sz="2400" b="1" dirty="0"/>
              <a:t>Scatterer Image</a:t>
            </a:r>
          </a:p>
        </p:txBody>
      </p:sp>
    </p:spTree>
    <p:extLst>
      <p:ext uri="{BB962C8B-B14F-4D97-AF65-F5344CB8AC3E}">
        <p14:creationId xmlns:p14="http://schemas.microsoft.com/office/powerpoint/2010/main" val="18199312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4932E-DE25-415F-552B-EDADCFD60EDF}"/>
              </a:ext>
            </a:extLst>
          </p:cNvPr>
          <p:cNvSpPr>
            <a:spLocks noGrp="1"/>
          </p:cNvSpPr>
          <p:nvPr>
            <p:ph type="title"/>
          </p:nvPr>
        </p:nvSpPr>
        <p:spPr/>
        <p:txBody>
          <a:bodyPr>
            <a:normAutofit fontScale="90000"/>
          </a:bodyPr>
          <a:lstStyle/>
          <a:p>
            <a:r>
              <a:rPr lang="en-US" dirty="0"/>
              <a:t>Imaging Through Aberrating Media With Synthetic Wavelength DORT Simulation</a:t>
            </a:r>
          </a:p>
        </p:txBody>
      </p:sp>
      <p:sp>
        <p:nvSpPr>
          <p:cNvPr id="3" name="Text Placeholder 2">
            <a:extLst>
              <a:ext uri="{FF2B5EF4-FFF2-40B4-BE49-F238E27FC236}">
                <a16:creationId xmlns:a16="http://schemas.microsoft.com/office/drawing/2014/main" id="{7EE10D39-C155-663C-D562-7A4FEE8C1A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2C1A0C7-8B9B-B037-6869-C177FB31F591}"/>
              </a:ext>
            </a:extLst>
          </p:cNvPr>
          <p:cNvSpPr>
            <a:spLocks noGrp="1"/>
          </p:cNvSpPr>
          <p:nvPr>
            <p:ph type="sldNum" sz="quarter" idx="12"/>
          </p:nvPr>
        </p:nvSpPr>
        <p:spPr/>
        <p:txBody>
          <a:bodyPr/>
          <a:lstStyle/>
          <a:p>
            <a:fld id="{106E12CD-FCB1-464E-A775-0B83FDDACE03}" type="slidenum">
              <a:rPr lang="en-US" smtClean="0"/>
              <a:pPr/>
              <a:t>18</a:t>
            </a:fld>
            <a:endParaRPr lang="en-US"/>
          </a:p>
        </p:txBody>
      </p:sp>
    </p:spTree>
    <p:extLst>
      <p:ext uri="{BB962C8B-B14F-4D97-AF65-F5344CB8AC3E}">
        <p14:creationId xmlns:p14="http://schemas.microsoft.com/office/powerpoint/2010/main" val="2479471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2A02DE-A0D8-9B08-A02A-083FF3F0982C}"/>
              </a:ext>
            </a:extLst>
          </p:cNvPr>
          <p:cNvSpPr>
            <a:spLocks noGrp="1"/>
          </p:cNvSpPr>
          <p:nvPr>
            <p:ph type="title"/>
          </p:nvPr>
        </p:nvSpPr>
        <p:spPr/>
        <p:txBody>
          <a:bodyPr/>
          <a:lstStyle/>
          <a:p>
            <a:r>
              <a:rPr lang="en-US" dirty="0"/>
              <a:t>General Goal</a:t>
            </a:r>
          </a:p>
        </p:txBody>
      </p:sp>
      <p:sp>
        <p:nvSpPr>
          <p:cNvPr id="3" name="Content Placeholder 2">
            <a:extLst>
              <a:ext uri="{FF2B5EF4-FFF2-40B4-BE49-F238E27FC236}">
                <a16:creationId xmlns:a16="http://schemas.microsoft.com/office/drawing/2014/main" id="{0BEC89F8-E7C2-E2C6-E1BD-B1E1A4C98C79}"/>
              </a:ext>
            </a:extLst>
          </p:cNvPr>
          <p:cNvSpPr>
            <a:spLocks noGrp="1"/>
          </p:cNvSpPr>
          <p:nvPr>
            <p:ph idx="1"/>
          </p:nvPr>
        </p:nvSpPr>
        <p:spPr/>
        <p:txBody>
          <a:bodyPr>
            <a:normAutofit/>
          </a:bodyPr>
          <a:lstStyle/>
          <a:p>
            <a:r>
              <a:rPr lang="en-US" sz="2000" dirty="0"/>
              <a:t>Image through aberrating media</a:t>
            </a:r>
          </a:p>
          <a:p>
            <a:r>
              <a:rPr lang="en-US" sz="2000" dirty="0"/>
              <a:t>Want to do this without needing an explicit model for the aberrating media</a:t>
            </a:r>
          </a:p>
        </p:txBody>
      </p:sp>
      <p:sp>
        <p:nvSpPr>
          <p:cNvPr id="4" name="Slide Number Placeholder 3">
            <a:extLst>
              <a:ext uri="{FF2B5EF4-FFF2-40B4-BE49-F238E27FC236}">
                <a16:creationId xmlns:a16="http://schemas.microsoft.com/office/drawing/2014/main" id="{1622BC36-976A-24DC-E9AA-264F3A8D35B2}"/>
              </a:ext>
            </a:extLst>
          </p:cNvPr>
          <p:cNvSpPr>
            <a:spLocks noGrp="1"/>
          </p:cNvSpPr>
          <p:nvPr>
            <p:ph type="sldNum" sz="quarter" idx="12"/>
          </p:nvPr>
        </p:nvSpPr>
        <p:spPr/>
        <p:txBody>
          <a:bodyPr/>
          <a:lstStyle/>
          <a:p>
            <a:fld id="{106E12CD-FCB1-464E-A775-0B83FDDACE03}" type="slidenum">
              <a:rPr lang="en-US" smtClean="0"/>
              <a:pPr/>
              <a:t>1</a:t>
            </a:fld>
            <a:endParaRPr lang="en-US"/>
          </a:p>
        </p:txBody>
      </p:sp>
      <p:pic>
        <p:nvPicPr>
          <p:cNvPr id="1028" name="Picture 4">
            <a:extLst>
              <a:ext uri="{FF2B5EF4-FFF2-40B4-BE49-F238E27FC236}">
                <a16:creationId xmlns:a16="http://schemas.microsoft.com/office/drawing/2014/main" id="{2C0E012A-C8D9-7B13-9618-E1166F42D7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826" t="62832" r="32711" b="6479"/>
          <a:stretch/>
        </p:blipFill>
        <p:spPr bwMode="auto">
          <a:xfrm rot="16200000">
            <a:off x="3357789" y="2436501"/>
            <a:ext cx="2295738" cy="12153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0CF248-0B1D-77C9-7DCF-8D827138332D}"/>
              </a:ext>
            </a:extLst>
          </p:cNvPr>
          <p:cNvSpPr txBox="1"/>
          <p:nvPr/>
        </p:nvSpPr>
        <p:spPr>
          <a:xfrm>
            <a:off x="1359968" y="4082618"/>
            <a:ext cx="944880" cy="369332"/>
          </a:xfrm>
          <a:prstGeom prst="rect">
            <a:avLst/>
          </a:prstGeom>
          <a:noFill/>
        </p:spPr>
        <p:txBody>
          <a:bodyPr wrap="square" rtlCol="0">
            <a:spAutoFit/>
          </a:bodyPr>
          <a:lstStyle/>
          <a:p>
            <a:pPr algn="ctr"/>
            <a:r>
              <a:rPr lang="en-US" dirty="0"/>
              <a:t>Tissue</a:t>
            </a:r>
          </a:p>
        </p:txBody>
      </p:sp>
      <p:pic>
        <p:nvPicPr>
          <p:cNvPr id="1030" name="Picture 6">
            <a:extLst>
              <a:ext uri="{FF2B5EF4-FFF2-40B4-BE49-F238E27FC236}">
                <a16:creationId xmlns:a16="http://schemas.microsoft.com/office/drawing/2014/main" id="{9E21E8E9-4CDF-AC81-B56B-4947AC162C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151" y="2143320"/>
            <a:ext cx="2584514" cy="19392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1505043-B1A7-D9DD-AB8D-896A1F8AF238}"/>
              </a:ext>
            </a:extLst>
          </p:cNvPr>
          <p:cNvSpPr txBox="1"/>
          <p:nvPr/>
        </p:nvSpPr>
        <p:spPr>
          <a:xfrm>
            <a:off x="647700" y="4758074"/>
            <a:ext cx="7764780" cy="415498"/>
          </a:xfrm>
          <a:prstGeom prst="rect">
            <a:avLst/>
          </a:prstGeom>
          <a:noFill/>
        </p:spPr>
        <p:txBody>
          <a:bodyPr wrap="square">
            <a:spAutoFit/>
          </a:bodyPr>
          <a:lstStyle/>
          <a:p>
            <a:r>
              <a:rPr lang="en-US" sz="700" dirty="0">
                <a:solidFill>
                  <a:schemeClr val="bg1"/>
                </a:solidFill>
              </a:rPr>
              <a:t>*Image Source: https://commons.wikimedia.org/wiki/File:Skeletal_muscle_-_cross_section,_nerve_bundle.jpg </a:t>
            </a:r>
          </a:p>
          <a:p>
            <a:r>
              <a:rPr lang="en-US" sz="700" dirty="0">
                <a:solidFill>
                  <a:schemeClr val="bg1"/>
                </a:solidFill>
              </a:rPr>
              <a:t>**Image Source: https://www.thorlabs.com/Images/GuideImages/6905_GGDiffusers_5.jpg</a:t>
            </a:r>
          </a:p>
          <a:p>
            <a:r>
              <a:rPr lang="en-US" sz="700" dirty="0">
                <a:solidFill>
                  <a:schemeClr val="bg1"/>
                </a:solidFill>
              </a:rPr>
              <a:t>***Image Source: https://commons.wikimedia.org/wiki/File:Translucent_Glass.jpg</a:t>
            </a:r>
          </a:p>
        </p:txBody>
      </p:sp>
      <p:sp>
        <p:nvSpPr>
          <p:cNvPr id="8" name="TextBox 7">
            <a:extLst>
              <a:ext uri="{FF2B5EF4-FFF2-40B4-BE49-F238E27FC236}">
                <a16:creationId xmlns:a16="http://schemas.microsoft.com/office/drawing/2014/main" id="{B8E75049-9C5C-D282-EBB7-BB0BB44184FF}"/>
              </a:ext>
            </a:extLst>
          </p:cNvPr>
          <p:cNvSpPr txBox="1"/>
          <p:nvPr/>
        </p:nvSpPr>
        <p:spPr>
          <a:xfrm>
            <a:off x="3556968" y="4167722"/>
            <a:ext cx="1897380" cy="369332"/>
          </a:xfrm>
          <a:prstGeom prst="rect">
            <a:avLst/>
          </a:prstGeom>
          <a:noFill/>
        </p:spPr>
        <p:txBody>
          <a:bodyPr wrap="square" rtlCol="0">
            <a:spAutoFit/>
          </a:bodyPr>
          <a:lstStyle/>
          <a:p>
            <a:pPr algn="ctr"/>
            <a:r>
              <a:rPr lang="en-US" dirty="0"/>
              <a:t>Optical Diffuser</a:t>
            </a:r>
          </a:p>
        </p:txBody>
      </p:sp>
      <p:sp>
        <p:nvSpPr>
          <p:cNvPr id="10" name="TextBox 9">
            <a:extLst>
              <a:ext uri="{FF2B5EF4-FFF2-40B4-BE49-F238E27FC236}">
                <a16:creationId xmlns:a16="http://schemas.microsoft.com/office/drawing/2014/main" id="{C9CA7663-77DE-047A-CB5C-BA4813020379}"/>
              </a:ext>
            </a:extLst>
          </p:cNvPr>
          <p:cNvSpPr txBox="1"/>
          <p:nvPr/>
        </p:nvSpPr>
        <p:spPr>
          <a:xfrm>
            <a:off x="3086791" y="2025472"/>
            <a:ext cx="319087" cy="369332"/>
          </a:xfrm>
          <a:prstGeom prst="rect">
            <a:avLst/>
          </a:prstGeom>
          <a:noFill/>
        </p:spPr>
        <p:txBody>
          <a:bodyPr wrap="square">
            <a:spAutoFit/>
          </a:bodyPr>
          <a:lstStyle/>
          <a:p>
            <a:r>
              <a:rPr lang="en-US" dirty="0"/>
              <a:t>*</a:t>
            </a:r>
          </a:p>
        </p:txBody>
      </p:sp>
      <p:sp>
        <p:nvSpPr>
          <p:cNvPr id="11" name="TextBox 10">
            <a:extLst>
              <a:ext uri="{FF2B5EF4-FFF2-40B4-BE49-F238E27FC236}">
                <a16:creationId xmlns:a16="http://schemas.microsoft.com/office/drawing/2014/main" id="{DBCAB64E-D258-D8FA-50B4-BF88C7231F56}"/>
              </a:ext>
            </a:extLst>
          </p:cNvPr>
          <p:cNvSpPr txBox="1"/>
          <p:nvPr/>
        </p:nvSpPr>
        <p:spPr>
          <a:xfrm>
            <a:off x="4827526" y="2025472"/>
            <a:ext cx="441007" cy="369332"/>
          </a:xfrm>
          <a:prstGeom prst="rect">
            <a:avLst/>
          </a:prstGeom>
          <a:noFill/>
        </p:spPr>
        <p:txBody>
          <a:bodyPr wrap="square">
            <a:spAutoFit/>
          </a:bodyPr>
          <a:lstStyle/>
          <a:p>
            <a:r>
              <a:rPr lang="en-US" dirty="0"/>
              <a:t>**</a:t>
            </a:r>
          </a:p>
        </p:txBody>
      </p:sp>
      <p:pic>
        <p:nvPicPr>
          <p:cNvPr id="2050" name="Picture 2">
            <a:extLst>
              <a:ext uri="{FF2B5EF4-FFF2-40B4-BE49-F238E27FC236}">
                <a16:creationId xmlns:a16="http://schemas.microsoft.com/office/drawing/2014/main" id="{7F5BC710-195E-5E48-F12F-1183983B3B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6240" y="1908878"/>
            <a:ext cx="2397348" cy="22831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06CB2F0-1C87-C839-8011-99B7B4177A94}"/>
              </a:ext>
            </a:extLst>
          </p:cNvPr>
          <p:cNvSpPr txBox="1"/>
          <p:nvPr/>
        </p:nvSpPr>
        <p:spPr>
          <a:xfrm>
            <a:off x="6166224" y="4192066"/>
            <a:ext cx="1897380" cy="369332"/>
          </a:xfrm>
          <a:prstGeom prst="rect">
            <a:avLst/>
          </a:prstGeom>
          <a:noFill/>
        </p:spPr>
        <p:txBody>
          <a:bodyPr wrap="square" rtlCol="0">
            <a:spAutoFit/>
          </a:bodyPr>
          <a:lstStyle/>
          <a:p>
            <a:pPr algn="ctr"/>
            <a:r>
              <a:rPr lang="en-US" dirty="0"/>
              <a:t>Frosted Glass</a:t>
            </a:r>
          </a:p>
        </p:txBody>
      </p:sp>
      <p:sp>
        <p:nvSpPr>
          <p:cNvPr id="9" name="TextBox 8">
            <a:extLst>
              <a:ext uri="{FF2B5EF4-FFF2-40B4-BE49-F238E27FC236}">
                <a16:creationId xmlns:a16="http://schemas.microsoft.com/office/drawing/2014/main" id="{A5F1D8AB-8338-E646-E574-F397168C584C}"/>
              </a:ext>
            </a:extLst>
          </p:cNvPr>
          <p:cNvSpPr txBox="1"/>
          <p:nvPr/>
        </p:nvSpPr>
        <p:spPr>
          <a:xfrm>
            <a:off x="8259971" y="1840806"/>
            <a:ext cx="599216" cy="369332"/>
          </a:xfrm>
          <a:prstGeom prst="rect">
            <a:avLst/>
          </a:prstGeom>
          <a:noFill/>
        </p:spPr>
        <p:txBody>
          <a:bodyPr wrap="square">
            <a:spAutoFit/>
          </a:bodyPr>
          <a:lstStyle/>
          <a:p>
            <a:r>
              <a:rPr lang="en-US" dirty="0"/>
              <a:t>***</a:t>
            </a:r>
          </a:p>
        </p:txBody>
      </p:sp>
    </p:spTree>
    <p:extLst>
      <p:ext uri="{BB962C8B-B14F-4D97-AF65-F5344CB8AC3E}">
        <p14:creationId xmlns:p14="http://schemas.microsoft.com/office/powerpoint/2010/main" val="3343616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3125-BF7B-E6D0-B16B-5AF13AACEAFB}"/>
              </a:ext>
            </a:extLst>
          </p:cNvPr>
          <p:cNvSpPr>
            <a:spLocks noGrp="1"/>
          </p:cNvSpPr>
          <p:nvPr>
            <p:ph type="title"/>
          </p:nvPr>
        </p:nvSpPr>
        <p:spPr/>
        <p:txBody>
          <a:bodyPr/>
          <a:lstStyle/>
          <a:p>
            <a:r>
              <a:rPr lang="en-US" dirty="0"/>
              <a:t>Simulated Setup</a:t>
            </a:r>
          </a:p>
        </p:txBody>
      </p:sp>
      <p:sp>
        <p:nvSpPr>
          <p:cNvPr id="4" name="Slide Number Placeholder 3">
            <a:extLst>
              <a:ext uri="{FF2B5EF4-FFF2-40B4-BE49-F238E27FC236}">
                <a16:creationId xmlns:a16="http://schemas.microsoft.com/office/drawing/2014/main" id="{D6BAFA46-7D0B-A673-5781-C9941165A4A9}"/>
              </a:ext>
            </a:extLst>
          </p:cNvPr>
          <p:cNvSpPr>
            <a:spLocks noGrp="1"/>
          </p:cNvSpPr>
          <p:nvPr>
            <p:ph type="sldNum" sz="quarter" idx="12"/>
          </p:nvPr>
        </p:nvSpPr>
        <p:spPr/>
        <p:txBody>
          <a:bodyPr/>
          <a:lstStyle/>
          <a:p>
            <a:fld id="{106E12CD-FCB1-464E-A775-0B83FDDACE03}" type="slidenum">
              <a:rPr lang="en-US" smtClean="0"/>
              <a:pPr/>
              <a:t>19</a:t>
            </a:fld>
            <a:endParaRPr lang="en-US"/>
          </a:p>
        </p:txBody>
      </p:sp>
      <p:pic>
        <p:nvPicPr>
          <p:cNvPr id="6" name="Content Placeholder 5">
            <a:extLst>
              <a:ext uri="{FF2B5EF4-FFF2-40B4-BE49-F238E27FC236}">
                <a16:creationId xmlns:a16="http://schemas.microsoft.com/office/drawing/2014/main" id="{B0E8E290-E9D1-4B0D-273E-5BB674856BCF}"/>
              </a:ext>
            </a:extLst>
          </p:cNvPr>
          <p:cNvPicPr>
            <a:picLocks noGrp="1" noChangeAspect="1"/>
          </p:cNvPicPr>
          <p:nvPr>
            <p:ph idx="1"/>
          </p:nvPr>
        </p:nvPicPr>
        <p:blipFill>
          <a:blip r:embed="rId3"/>
          <a:stretch>
            <a:fillRect/>
          </a:stretch>
        </p:blipFill>
        <p:spPr>
          <a:xfrm>
            <a:off x="210041" y="963661"/>
            <a:ext cx="8723916" cy="3590828"/>
          </a:xfr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04B5191-E6E0-17E0-D827-5DEDD5DE7E6A}"/>
                  </a:ext>
                </a:extLst>
              </p:cNvPr>
              <p:cNvSpPr txBox="1"/>
              <p:nvPr/>
            </p:nvSpPr>
            <p:spPr>
              <a:xfrm>
                <a:off x="3084833" y="956041"/>
                <a:ext cx="938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𝑚𝑚</m:t>
                      </m:r>
                    </m:oMath>
                  </m:oMathPara>
                </a14:m>
                <a:endParaRPr lang="en-US" dirty="0"/>
              </a:p>
            </p:txBody>
          </p:sp>
        </mc:Choice>
        <mc:Fallback xmlns="">
          <p:sp>
            <p:nvSpPr>
              <p:cNvPr id="3" name="TextBox 2">
                <a:extLst>
                  <a:ext uri="{FF2B5EF4-FFF2-40B4-BE49-F238E27FC236}">
                    <a16:creationId xmlns:a16="http://schemas.microsoft.com/office/drawing/2014/main" id="{C04B5191-E6E0-17E0-D827-5DEDD5DE7E6A}"/>
                  </a:ext>
                </a:extLst>
              </p:cNvPr>
              <p:cNvSpPr txBox="1">
                <a:spLocks noRot="1" noChangeAspect="1" noMove="1" noResize="1" noEditPoints="1" noAdjustHandles="1" noChangeArrowheads="1" noChangeShapeType="1" noTextEdit="1"/>
              </p:cNvSpPr>
              <p:nvPr/>
            </p:nvSpPr>
            <p:spPr>
              <a:xfrm>
                <a:off x="3084833" y="956041"/>
                <a:ext cx="938527" cy="276999"/>
              </a:xfrm>
              <a:prstGeom prst="rect">
                <a:avLst/>
              </a:prstGeom>
              <a:blipFill>
                <a:blip r:embed="rId4"/>
                <a:stretch>
                  <a:fillRect l="-1948" r="-5844"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2E2E4B5-63AE-EDA2-0B85-28CA7EBF7FC8}"/>
                  </a:ext>
                </a:extLst>
              </p:cNvPr>
              <p:cNvSpPr txBox="1"/>
              <p:nvPr/>
            </p:nvSpPr>
            <p:spPr>
              <a:xfrm>
                <a:off x="3668396" y="2144761"/>
                <a:ext cx="62247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=50</m:t>
                      </m:r>
                      <m:r>
                        <a:rPr lang="en-US" sz="1200" b="0" i="1" smtClean="0">
                          <a:latin typeface="Cambria Math" panose="02040503050406030204" pitchFamily="18" charset="0"/>
                        </a:rPr>
                        <m:t>𝑚𝑚</m:t>
                      </m:r>
                    </m:oMath>
                  </m:oMathPara>
                </a14:m>
                <a:endParaRPr lang="en-US" sz="1200" dirty="0"/>
              </a:p>
            </p:txBody>
          </p:sp>
        </mc:Choice>
        <mc:Fallback xmlns="">
          <p:sp>
            <p:nvSpPr>
              <p:cNvPr id="5" name="TextBox 4">
                <a:extLst>
                  <a:ext uri="{FF2B5EF4-FFF2-40B4-BE49-F238E27FC236}">
                    <a16:creationId xmlns:a16="http://schemas.microsoft.com/office/drawing/2014/main" id="{D2E2E4B5-63AE-EDA2-0B85-28CA7EBF7FC8}"/>
                  </a:ext>
                </a:extLst>
              </p:cNvPr>
              <p:cNvSpPr txBox="1">
                <a:spLocks noRot="1" noChangeAspect="1" noMove="1" noResize="1" noEditPoints="1" noAdjustHandles="1" noChangeArrowheads="1" noChangeShapeType="1" noTextEdit="1"/>
              </p:cNvSpPr>
              <p:nvPr/>
            </p:nvSpPr>
            <p:spPr>
              <a:xfrm>
                <a:off x="3668396" y="2144761"/>
                <a:ext cx="622478" cy="184666"/>
              </a:xfrm>
              <a:prstGeom prst="rect">
                <a:avLst/>
              </a:prstGeom>
              <a:blipFill>
                <a:blip r:embed="rId5"/>
                <a:stretch>
                  <a:fillRect l="-2941" r="-588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2997CF0-7FCB-D819-1F80-951CB472C8B4}"/>
                  </a:ext>
                </a:extLst>
              </p:cNvPr>
              <p:cNvSpPr txBox="1"/>
              <p:nvPr/>
            </p:nvSpPr>
            <p:spPr>
              <a:xfrm>
                <a:off x="6323333" y="956040"/>
                <a:ext cx="938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=50</m:t>
                      </m:r>
                      <m:r>
                        <a:rPr lang="en-US" b="0" i="1" smtClean="0">
                          <a:latin typeface="Cambria Math" panose="02040503050406030204" pitchFamily="18" charset="0"/>
                        </a:rPr>
                        <m:t>𝑚𝑚</m:t>
                      </m:r>
                    </m:oMath>
                  </m:oMathPara>
                </a14:m>
                <a:endParaRPr lang="en-US" dirty="0"/>
              </a:p>
            </p:txBody>
          </p:sp>
        </mc:Choice>
        <mc:Fallback xmlns="">
          <p:sp>
            <p:nvSpPr>
              <p:cNvPr id="7" name="TextBox 6">
                <a:extLst>
                  <a:ext uri="{FF2B5EF4-FFF2-40B4-BE49-F238E27FC236}">
                    <a16:creationId xmlns:a16="http://schemas.microsoft.com/office/drawing/2014/main" id="{02997CF0-7FCB-D819-1F80-951CB472C8B4}"/>
                  </a:ext>
                </a:extLst>
              </p:cNvPr>
              <p:cNvSpPr txBox="1">
                <a:spLocks noRot="1" noChangeAspect="1" noMove="1" noResize="1" noEditPoints="1" noAdjustHandles="1" noChangeArrowheads="1" noChangeShapeType="1" noTextEdit="1"/>
              </p:cNvSpPr>
              <p:nvPr/>
            </p:nvSpPr>
            <p:spPr>
              <a:xfrm>
                <a:off x="6323333" y="956040"/>
                <a:ext cx="938527" cy="276999"/>
              </a:xfrm>
              <a:prstGeom prst="rect">
                <a:avLst/>
              </a:prstGeom>
              <a:blipFill>
                <a:blip r:embed="rId6"/>
                <a:stretch>
                  <a:fillRect l="-1948" r="-5844"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3A796EA-17C4-5C85-2C9B-C66CFF4DF9A5}"/>
                  </a:ext>
                </a:extLst>
              </p:cNvPr>
              <p:cNvSpPr txBox="1"/>
              <p:nvPr/>
            </p:nvSpPr>
            <p:spPr>
              <a:xfrm>
                <a:off x="3659446" y="2744452"/>
                <a:ext cx="72782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rgbClr val="4747FF"/>
                          </a:solidFill>
                          <a:latin typeface="Cambria Math" panose="02040503050406030204" pitchFamily="18" charset="0"/>
                        </a:rPr>
                        <m:t>=10</m:t>
                      </m:r>
                      <m:r>
                        <a:rPr lang="en-US" sz="1400" b="0" i="1" smtClean="0">
                          <a:solidFill>
                            <a:srgbClr val="4747FF"/>
                          </a:solidFill>
                          <a:latin typeface="Cambria Math" panose="02040503050406030204" pitchFamily="18" charset="0"/>
                        </a:rPr>
                        <m:t>𝑚𝑚</m:t>
                      </m:r>
                    </m:oMath>
                  </m:oMathPara>
                </a14:m>
                <a:endParaRPr lang="en-US" sz="1400" dirty="0">
                  <a:solidFill>
                    <a:srgbClr val="4747FF"/>
                  </a:solidFill>
                </a:endParaRPr>
              </a:p>
            </p:txBody>
          </p:sp>
        </mc:Choice>
        <mc:Fallback xmlns="">
          <p:sp>
            <p:nvSpPr>
              <p:cNvPr id="8" name="TextBox 7">
                <a:extLst>
                  <a:ext uri="{FF2B5EF4-FFF2-40B4-BE49-F238E27FC236}">
                    <a16:creationId xmlns:a16="http://schemas.microsoft.com/office/drawing/2014/main" id="{43A796EA-17C4-5C85-2C9B-C66CFF4DF9A5}"/>
                  </a:ext>
                </a:extLst>
              </p:cNvPr>
              <p:cNvSpPr txBox="1">
                <a:spLocks noRot="1" noChangeAspect="1" noMove="1" noResize="1" noEditPoints="1" noAdjustHandles="1" noChangeArrowheads="1" noChangeShapeType="1" noTextEdit="1"/>
              </p:cNvSpPr>
              <p:nvPr/>
            </p:nvSpPr>
            <p:spPr>
              <a:xfrm>
                <a:off x="3659446" y="2744452"/>
                <a:ext cx="727828" cy="215444"/>
              </a:xfrm>
              <a:prstGeom prst="rect">
                <a:avLst/>
              </a:prstGeom>
              <a:blipFill>
                <a:blip r:embed="rId7"/>
                <a:stretch>
                  <a:fillRect l="-1667" r="-3333" b="-2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975B8E9-A34E-9B48-17BB-C6AB87F8DBD8}"/>
                  </a:ext>
                </a:extLst>
              </p:cNvPr>
              <p:cNvSpPr txBox="1"/>
              <p:nvPr/>
            </p:nvSpPr>
            <p:spPr>
              <a:xfrm>
                <a:off x="5967922" y="2744154"/>
                <a:ext cx="9994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200</m:t>
                      </m:r>
                      <m:r>
                        <a:rPr lang="en-US" b="0" i="1" smtClean="0">
                          <a:latin typeface="Cambria Math" panose="02040503050406030204" pitchFamily="18" charset="0"/>
                          <a:ea typeface="Cambria Math" panose="02040503050406030204" pitchFamily="18" charset="0"/>
                        </a:rPr>
                        <m:t>𝜇</m:t>
                      </m:r>
                      <m:r>
                        <a:rPr lang="en-US" b="0" i="1" smtClean="0">
                          <a:latin typeface="Cambria Math" panose="02040503050406030204" pitchFamily="18" charset="0"/>
                        </a:rPr>
                        <m:t>𝑚</m:t>
                      </m:r>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4975B8E9-A34E-9B48-17BB-C6AB87F8DBD8}"/>
                  </a:ext>
                </a:extLst>
              </p:cNvPr>
              <p:cNvSpPr txBox="1">
                <a:spLocks noRot="1" noChangeAspect="1" noMove="1" noResize="1" noEditPoints="1" noAdjustHandles="1" noChangeArrowheads="1" noChangeShapeType="1" noTextEdit="1"/>
              </p:cNvSpPr>
              <p:nvPr/>
            </p:nvSpPr>
            <p:spPr>
              <a:xfrm>
                <a:off x="5967922" y="2744154"/>
                <a:ext cx="999441" cy="276999"/>
              </a:xfrm>
              <a:prstGeom prst="rect">
                <a:avLst/>
              </a:prstGeom>
              <a:blipFill>
                <a:blip r:embed="rId8"/>
                <a:stretch>
                  <a:fillRect l="-5488" r="-1829" b="-2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7CA3076-E13B-96D8-A6FE-DA37498B094B}"/>
                  </a:ext>
                </a:extLst>
              </p:cNvPr>
              <p:cNvSpPr txBox="1"/>
              <p:nvPr/>
            </p:nvSpPr>
            <p:spPr>
              <a:xfrm>
                <a:off x="7741920" y="3667361"/>
                <a:ext cx="8102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=7</m:t>
                      </m:r>
                      <m:r>
                        <a:rPr lang="en-US" b="0" i="1" smtClean="0">
                          <a:latin typeface="Cambria Math" panose="02040503050406030204" pitchFamily="18" charset="0"/>
                        </a:rPr>
                        <m:t>𝑚𝑚</m:t>
                      </m:r>
                    </m:oMath>
                  </m:oMathPara>
                </a14:m>
                <a:endParaRPr lang="en-US" dirty="0"/>
              </a:p>
            </p:txBody>
          </p:sp>
        </mc:Choice>
        <mc:Fallback xmlns="">
          <p:sp>
            <p:nvSpPr>
              <p:cNvPr id="10" name="TextBox 9">
                <a:extLst>
                  <a:ext uri="{FF2B5EF4-FFF2-40B4-BE49-F238E27FC236}">
                    <a16:creationId xmlns:a16="http://schemas.microsoft.com/office/drawing/2014/main" id="{67CA3076-E13B-96D8-A6FE-DA37498B094B}"/>
                  </a:ext>
                </a:extLst>
              </p:cNvPr>
              <p:cNvSpPr txBox="1">
                <a:spLocks noRot="1" noChangeAspect="1" noMove="1" noResize="1" noEditPoints="1" noAdjustHandles="1" noChangeArrowheads="1" noChangeShapeType="1" noTextEdit="1"/>
              </p:cNvSpPr>
              <p:nvPr/>
            </p:nvSpPr>
            <p:spPr>
              <a:xfrm>
                <a:off x="7741920" y="3667361"/>
                <a:ext cx="810286" cy="276999"/>
              </a:xfrm>
              <a:prstGeom prst="rect">
                <a:avLst/>
              </a:prstGeom>
              <a:blipFill>
                <a:blip r:embed="rId9"/>
                <a:stretch>
                  <a:fillRect l="-2256" r="-601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A2EDCCE-7DF3-4E6D-ABD2-C74BE50F4376}"/>
                  </a:ext>
                </a:extLst>
              </p:cNvPr>
              <p:cNvSpPr txBox="1"/>
              <p:nvPr/>
            </p:nvSpPr>
            <p:spPr>
              <a:xfrm>
                <a:off x="5735164" y="2533232"/>
                <a:ext cx="414922" cy="1231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solidFill>
                            <a:schemeClr val="tx2">
                              <a:lumMod val="60000"/>
                              <a:lumOff val="40000"/>
                            </a:schemeClr>
                          </a:solidFill>
                          <a:latin typeface="Cambria Math" panose="02040503050406030204" pitchFamily="18" charset="0"/>
                        </a:rPr>
                        <m:t>=50</m:t>
                      </m:r>
                      <m:r>
                        <a:rPr lang="en-US" sz="800" b="0" i="1" smtClean="0">
                          <a:solidFill>
                            <a:schemeClr val="tx2">
                              <a:lumMod val="60000"/>
                              <a:lumOff val="40000"/>
                            </a:schemeClr>
                          </a:solidFill>
                          <a:latin typeface="Cambria Math" panose="02040503050406030204" pitchFamily="18" charset="0"/>
                        </a:rPr>
                        <m:t>𝑚𝑚</m:t>
                      </m:r>
                    </m:oMath>
                  </m:oMathPara>
                </a14:m>
                <a:endParaRPr lang="en-US" sz="800" dirty="0">
                  <a:solidFill>
                    <a:schemeClr val="tx2">
                      <a:lumMod val="60000"/>
                      <a:lumOff val="40000"/>
                    </a:schemeClr>
                  </a:solidFill>
                </a:endParaRPr>
              </a:p>
            </p:txBody>
          </p:sp>
        </mc:Choice>
        <mc:Fallback xmlns="">
          <p:sp>
            <p:nvSpPr>
              <p:cNvPr id="11" name="TextBox 10">
                <a:extLst>
                  <a:ext uri="{FF2B5EF4-FFF2-40B4-BE49-F238E27FC236}">
                    <a16:creationId xmlns:a16="http://schemas.microsoft.com/office/drawing/2014/main" id="{EA2EDCCE-7DF3-4E6D-ABD2-C74BE50F4376}"/>
                  </a:ext>
                </a:extLst>
              </p:cNvPr>
              <p:cNvSpPr txBox="1">
                <a:spLocks noRot="1" noChangeAspect="1" noMove="1" noResize="1" noEditPoints="1" noAdjustHandles="1" noChangeArrowheads="1" noChangeShapeType="1" noTextEdit="1"/>
              </p:cNvSpPr>
              <p:nvPr/>
            </p:nvSpPr>
            <p:spPr>
              <a:xfrm>
                <a:off x="5735164" y="2533232"/>
                <a:ext cx="414922" cy="123111"/>
              </a:xfrm>
              <a:prstGeom prst="rect">
                <a:avLst/>
              </a:prstGeom>
              <a:blipFill>
                <a:blip r:embed="rId10"/>
                <a:stretch>
                  <a:fillRect l="-2941" r="-4412"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10C93E-5624-A21D-937C-5971919265F3}"/>
                  </a:ext>
                </a:extLst>
              </p:cNvPr>
              <p:cNvSpPr txBox="1"/>
              <p:nvPr/>
            </p:nvSpPr>
            <p:spPr>
              <a:xfrm>
                <a:off x="4665983" y="3613499"/>
                <a:ext cx="530979" cy="1538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=−1/24</m:t>
                      </m:r>
                    </m:oMath>
                  </m:oMathPara>
                </a14:m>
                <a:endParaRPr lang="en-US" sz="1000" dirty="0"/>
              </a:p>
            </p:txBody>
          </p:sp>
        </mc:Choice>
        <mc:Fallback xmlns="">
          <p:sp>
            <p:nvSpPr>
              <p:cNvPr id="12" name="TextBox 11">
                <a:extLst>
                  <a:ext uri="{FF2B5EF4-FFF2-40B4-BE49-F238E27FC236}">
                    <a16:creationId xmlns:a16="http://schemas.microsoft.com/office/drawing/2014/main" id="{1D10C93E-5624-A21D-937C-5971919265F3}"/>
                  </a:ext>
                </a:extLst>
              </p:cNvPr>
              <p:cNvSpPr txBox="1">
                <a:spLocks noRot="1" noChangeAspect="1" noMove="1" noResize="1" noEditPoints="1" noAdjustHandles="1" noChangeArrowheads="1" noChangeShapeType="1" noTextEdit="1"/>
              </p:cNvSpPr>
              <p:nvPr/>
            </p:nvSpPr>
            <p:spPr>
              <a:xfrm>
                <a:off x="4665983" y="3613499"/>
                <a:ext cx="530979" cy="153888"/>
              </a:xfrm>
              <a:prstGeom prst="rect">
                <a:avLst/>
              </a:prstGeom>
              <a:blipFill>
                <a:blip r:embed="rId11"/>
                <a:stretch>
                  <a:fillRect l="-2273" r="-5682" b="-36000"/>
                </a:stretch>
              </a:blipFill>
            </p:spPr>
            <p:txBody>
              <a:bodyPr/>
              <a:lstStyle/>
              <a:p>
                <a:r>
                  <a:rPr lang="en-US">
                    <a:noFill/>
                  </a:rPr>
                  <a:t> </a:t>
                </a:r>
              </a:p>
            </p:txBody>
          </p:sp>
        </mc:Fallback>
      </mc:AlternateContent>
      <p:sp>
        <p:nvSpPr>
          <p:cNvPr id="13" name="TextBox 12">
            <a:extLst>
              <a:ext uri="{FF2B5EF4-FFF2-40B4-BE49-F238E27FC236}">
                <a16:creationId xmlns:a16="http://schemas.microsoft.com/office/drawing/2014/main" id="{3F6189F9-E33F-F671-3C38-50E6327B6953}"/>
              </a:ext>
            </a:extLst>
          </p:cNvPr>
          <p:cNvSpPr txBox="1"/>
          <p:nvPr/>
        </p:nvSpPr>
        <p:spPr>
          <a:xfrm>
            <a:off x="6064678" y="4099689"/>
            <a:ext cx="2788169" cy="646331"/>
          </a:xfrm>
          <a:prstGeom prst="rect">
            <a:avLst/>
          </a:prstGeom>
          <a:noFill/>
        </p:spPr>
        <p:txBody>
          <a:bodyPr wrap="square" rtlCol="0">
            <a:spAutoFit/>
          </a:bodyPr>
          <a:lstStyle/>
          <a:p>
            <a:pPr algn="r"/>
            <a:r>
              <a:rPr lang="en-US" dirty="0"/>
              <a:t>Scatterers are on the order of 0.01mm in diameter</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827B783-E44E-1E64-0BEE-AD64EF035D4B}"/>
                  </a:ext>
                </a:extLst>
              </p:cNvPr>
              <p:cNvSpPr txBox="1"/>
              <p:nvPr/>
            </p:nvSpPr>
            <p:spPr>
              <a:xfrm>
                <a:off x="4290875" y="3258835"/>
                <a:ext cx="2970986" cy="276999"/>
              </a:xfrm>
              <a:prstGeom prst="rect">
                <a:avLst/>
              </a:prstGeom>
              <a:noFill/>
            </p:spPr>
            <p:txBody>
              <a:bodyPr wrap="square" rtlCol="0">
                <a:spAutoFit/>
              </a:bodyPr>
              <a:lstStyle/>
              <a:p>
                <a:pPr algn="r"/>
                <a:r>
                  <a:rPr lang="en-US" sz="1200" dirty="0"/>
                  <a:t>Surface height standard deviation = </a:t>
                </a:r>
                <a14:m>
                  <m:oMath xmlns:m="http://schemas.openxmlformats.org/officeDocument/2006/math">
                    <m:r>
                      <a:rPr lang="en-US" sz="1200" b="0" i="1" smtClean="0">
                        <a:latin typeface="Cambria Math" panose="02040503050406030204" pitchFamily="18" charset="0"/>
                      </a:rPr>
                      <m:t>1.3</m:t>
                    </m:r>
                    <m:r>
                      <m:rPr>
                        <m:nor/>
                      </m:rPr>
                      <a:rPr lang="el-GR" sz="1200" dirty="0">
                        <a:latin typeface="Times New Roman" panose="02020603050405020304" pitchFamily="18" charset="0"/>
                        <a:cs typeface="Times New Roman" panose="02020603050405020304" pitchFamily="18" charset="0"/>
                      </a:rPr>
                      <m:t>μ</m:t>
                    </m:r>
                    <m:r>
                      <m:rPr>
                        <m:nor/>
                      </m:rPr>
                      <a:rPr lang="en-US" sz="1200" b="0" i="0" dirty="0" smtClean="0">
                        <a:latin typeface="Times New Roman" panose="02020603050405020304" pitchFamily="18" charset="0"/>
                        <a:cs typeface="Times New Roman" panose="02020603050405020304" pitchFamily="18" charset="0"/>
                      </a:rPr>
                      <m:t>m</m:t>
                    </m:r>
                  </m:oMath>
                </a14:m>
                <a:endParaRPr lang="en-US" sz="1200" dirty="0"/>
              </a:p>
            </p:txBody>
          </p:sp>
        </mc:Choice>
        <mc:Fallback xmlns="">
          <p:sp>
            <p:nvSpPr>
              <p:cNvPr id="14" name="TextBox 13">
                <a:extLst>
                  <a:ext uri="{FF2B5EF4-FFF2-40B4-BE49-F238E27FC236}">
                    <a16:creationId xmlns:a16="http://schemas.microsoft.com/office/drawing/2014/main" id="{9827B783-E44E-1E64-0BEE-AD64EF035D4B}"/>
                  </a:ext>
                </a:extLst>
              </p:cNvPr>
              <p:cNvSpPr txBox="1">
                <a:spLocks noRot="1" noChangeAspect="1" noMove="1" noResize="1" noEditPoints="1" noAdjustHandles="1" noChangeArrowheads="1" noChangeShapeType="1" noTextEdit="1"/>
              </p:cNvSpPr>
              <p:nvPr/>
            </p:nvSpPr>
            <p:spPr>
              <a:xfrm>
                <a:off x="4290875" y="3258835"/>
                <a:ext cx="2970986" cy="276999"/>
              </a:xfrm>
              <a:prstGeom prst="rect">
                <a:avLst/>
              </a:prstGeom>
              <a:blipFill>
                <a:blip r:embed="rId12"/>
                <a:stretch>
                  <a:fillRect t="-2222" b="-17778"/>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A22E913C-53B8-CBE1-9477-DF3BF6B3E16A}"/>
              </a:ext>
            </a:extLst>
          </p:cNvPr>
          <p:cNvCxnSpPr>
            <a:cxnSpLocks/>
          </p:cNvCxnSpPr>
          <p:nvPr/>
        </p:nvCxnSpPr>
        <p:spPr>
          <a:xfrm flipV="1">
            <a:off x="7124700" y="3021153"/>
            <a:ext cx="334062" cy="301167"/>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9593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1E304-DCDA-18DD-079D-62B0B21994E0}"/>
              </a:ext>
            </a:extLst>
          </p:cNvPr>
          <p:cNvSpPr>
            <a:spLocks noGrp="1"/>
          </p:cNvSpPr>
          <p:nvPr>
            <p:ph type="title"/>
          </p:nvPr>
        </p:nvSpPr>
        <p:spPr/>
        <p:txBody>
          <a:bodyPr/>
          <a:lstStyle/>
          <a:p>
            <a:r>
              <a:rPr lang="en-US" dirty="0"/>
              <a:t>Limitations of the Simulation</a:t>
            </a:r>
          </a:p>
        </p:txBody>
      </p:sp>
      <p:sp>
        <p:nvSpPr>
          <p:cNvPr id="4" name="Slide Number Placeholder 3">
            <a:extLst>
              <a:ext uri="{FF2B5EF4-FFF2-40B4-BE49-F238E27FC236}">
                <a16:creationId xmlns:a16="http://schemas.microsoft.com/office/drawing/2014/main" id="{7720294A-7771-F25E-2769-0B1B7B209B94}"/>
              </a:ext>
            </a:extLst>
          </p:cNvPr>
          <p:cNvSpPr>
            <a:spLocks noGrp="1"/>
          </p:cNvSpPr>
          <p:nvPr>
            <p:ph type="sldNum" sz="quarter" idx="12"/>
          </p:nvPr>
        </p:nvSpPr>
        <p:spPr/>
        <p:txBody>
          <a:bodyPr/>
          <a:lstStyle/>
          <a:p>
            <a:fld id="{106E12CD-FCB1-464E-A775-0B83FDDACE03}" type="slidenum">
              <a:rPr lang="en-US" smtClean="0"/>
              <a:pPr/>
              <a:t>20</a:t>
            </a:fld>
            <a:endParaRPr lang="en-US"/>
          </a:p>
        </p:txBody>
      </p:sp>
      <p:sp>
        <p:nvSpPr>
          <p:cNvPr id="6" name="Oval 5">
            <a:extLst>
              <a:ext uri="{FF2B5EF4-FFF2-40B4-BE49-F238E27FC236}">
                <a16:creationId xmlns:a16="http://schemas.microsoft.com/office/drawing/2014/main" id="{9DD21577-BDEC-D068-FF80-AE3E15452E94}"/>
              </a:ext>
            </a:extLst>
          </p:cNvPr>
          <p:cNvSpPr/>
          <p:nvPr/>
        </p:nvSpPr>
        <p:spPr>
          <a:xfrm>
            <a:off x="480061" y="1026439"/>
            <a:ext cx="2484120" cy="100203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Scalar wave approximation</a:t>
            </a:r>
          </a:p>
        </p:txBody>
      </p:sp>
      <p:sp>
        <p:nvSpPr>
          <p:cNvPr id="7" name="Oval 6">
            <a:extLst>
              <a:ext uri="{FF2B5EF4-FFF2-40B4-BE49-F238E27FC236}">
                <a16:creationId xmlns:a16="http://schemas.microsoft.com/office/drawing/2014/main" id="{9E07B0F0-5623-C2A3-0ADF-F0D627063871}"/>
              </a:ext>
            </a:extLst>
          </p:cNvPr>
          <p:cNvSpPr/>
          <p:nvPr/>
        </p:nvSpPr>
        <p:spPr>
          <a:xfrm>
            <a:off x="5848350" y="910590"/>
            <a:ext cx="3112770" cy="1002030"/>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Aberrating layer model [7] limitations</a:t>
            </a:r>
          </a:p>
        </p:txBody>
      </p:sp>
      <p:sp>
        <p:nvSpPr>
          <p:cNvPr id="8" name="Oval 7">
            <a:extLst>
              <a:ext uri="{FF2B5EF4-FFF2-40B4-BE49-F238E27FC236}">
                <a16:creationId xmlns:a16="http://schemas.microsoft.com/office/drawing/2014/main" id="{EF5F4D38-CB94-BC1F-FD0C-669BE03AD725}"/>
              </a:ext>
            </a:extLst>
          </p:cNvPr>
          <p:cNvSpPr/>
          <p:nvPr/>
        </p:nvSpPr>
        <p:spPr>
          <a:xfrm>
            <a:off x="6179820" y="2028469"/>
            <a:ext cx="2781300" cy="100203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Scatterer model limitations</a:t>
            </a:r>
          </a:p>
        </p:txBody>
      </p:sp>
      <p:sp>
        <p:nvSpPr>
          <p:cNvPr id="9" name="Oval 8">
            <a:extLst>
              <a:ext uri="{FF2B5EF4-FFF2-40B4-BE49-F238E27FC236}">
                <a16:creationId xmlns:a16="http://schemas.microsoft.com/office/drawing/2014/main" id="{0A2EB0D6-44D1-FD00-5A5E-EA5C33531E86}"/>
              </a:ext>
            </a:extLst>
          </p:cNvPr>
          <p:cNvSpPr/>
          <p:nvPr/>
        </p:nvSpPr>
        <p:spPr>
          <a:xfrm>
            <a:off x="5695950" y="3146348"/>
            <a:ext cx="3265170" cy="100203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a:t>Incomplete modeling of </a:t>
            </a:r>
            <a:r>
              <a:rPr lang="en-US" dirty="0" err="1"/>
              <a:t>beamsplitters</a:t>
            </a:r>
            <a:endParaRPr lang="en-US" dirty="0"/>
          </a:p>
        </p:txBody>
      </p:sp>
      <p:sp>
        <p:nvSpPr>
          <p:cNvPr id="10" name="Oval 9">
            <a:extLst>
              <a:ext uri="{FF2B5EF4-FFF2-40B4-BE49-F238E27FC236}">
                <a16:creationId xmlns:a16="http://schemas.microsoft.com/office/drawing/2014/main" id="{8D84086A-FF2F-7234-5492-1D02BAED6C8E}"/>
              </a:ext>
            </a:extLst>
          </p:cNvPr>
          <p:cNvSpPr/>
          <p:nvPr/>
        </p:nvSpPr>
        <p:spPr>
          <a:xfrm>
            <a:off x="2583180" y="1912620"/>
            <a:ext cx="3265170" cy="100203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Other limitations</a:t>
            </a:r>
          </a:p>
        </p:txBody>
      </p:sp>
      <p:sp>
        <p:nvSpPr>
          <p:cNvPr id="5" name="TextBox 4">
            <a:extLst>
              <a:ext uri="{FF2B5EF4-FFF2-40B4-BE49-F238E27FC236}">
                <a16:creationId xmlns:a16="http://schemas.microsoft.com/office/drawing/2014/main" id="{0ADD1D47-FC97-54D1-6A0B-734A96E0DA7A}"/>
              </a:ext>
            </a:extLst>
          </p:cNvPr>
          <p:cNvSpPr txBox="1"/>
          <p:nvPr/>
        </p:nvSpPr>
        <p:spPr>
          <a:xfrm>
            <a:off x="62048" y="4470837"/>
            <a:ext cx="8002089" cy="276999"/>
          </a:xfrm>
          <a:prstGeom prst="rect">
            <a:avLst/>
          </a:prstGeom>
          <a:noFill/>
        </p:spPr>
        <p:txBody>
          <a:bodyPr wrap="square">
            <a:spAutoFit/>
          </a:bodyPr>
          <a:lstStyle/>
          <a:p>
            <a:pPr marL="0" indent="0">
              <a:buNone/>
            </a:pPr>
            <a:r>
              <a:rPr lang="en-US" sz="1200" dirty="0"/>
              <a:t>[7] J. W. Goodman, Statistical Optics. Wiley, 2nd ed., 2015. Sections 7.1.1 and 8.2.</a:t>
            </a:r>
          </a:p>
        </p:txBody>
      </p:sp>
    </p:spTree>
    <p:extLst>
      <p:ext uri="{BB962C8B-B14F-4D97-AF65-F5344CB8AC3E}">
        <p14:creationId xmlns:p14="http://schemas.microsoft.com/office/powerpoint/2010/main" val="4173266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07A3-7D12-35A0-B45D-59F2A2F484F5}"/>
              </a:ext>
            </a:extLst>
          </p:cNvPr>
          <p:cNvSpPr>
            <a:spLocks noGrp="1"/>
          </p:cNvSpPr>
          <p:nvPr>
            <p:ph type="title"/>
          </p:nvPr>
        </p:nvSpPr>
        <p:spPr/>
        <p:txBody>
          <a:bodyPr/>
          <a:lstStyle/>
          <a:p>
            <a:r>
              <a:rPr lang="en-US" sz="2800" dirty="0"/>
              <a:t>Backpropagation without Synthetic Wavelengths</a:t>
            </a:r>
          </a:p>
        </p:txBody>
      </p:sp>
      <p:pic>
        <p:nvPicPr>
          <p:cNvPr id="6" name="Content Placeholder 5">
            <a:extLst>
              <a:ext uri="{FF2B5EF4-FFF2-40B4-BE49-F238E27FC236}">
                <a16:creationId xmlns:a16="http://schemas.microsoft.com/office/drawing/2014/main" id="{20E8E714-F299-CEF0-183E-0DD2C7FA9742}"/>
              </a:ext>
            </a:extLst>
          </p:cNvPr>
          <p:cNvPicPr>
            <a:picLocks noGrp="1" noChangeAspect="1"/>
          </p:cNvPicPr>
          <p:nvPr>
            <p:ph idx="1"/>
          </p:nvPr>
        </p:nvPicPr>
        <p:blipFill>
          <a:blip r:embed="rId3"/>
          <a:stretch>
            <a:fillRect/>
          </a:stretch>
        </p:blipFill>
        <p:spPr>
          <a:xfrm>
            <a:off x="1287984" y="857250"/>
            <a:ext cx="6568032" cy="3803650"/>
          </a:xfrm>
        </p:spPr>
      </p:pic>
      <p:sp>
        <p:nvSpPr>
          <p:cNvPr id="4" name="Slide Number Placeholder 3">
            <a:extLst>
              <a:ext uri="{FF2B5EF4-FFF2-40B4-BE49-F238E27FC236}">
                <a16:creationId xmlns:a16="http://schemas.microsoft.com/office/drawing/2014/main" id="{C9EF3A98-8A10-7EC6-29C3-B025BDCC6123}"/>
              </a:ext>
            </a:extLst>
          </p:cNvPr>
          <p:cNvSpPr>
            <a:spLocks noGrp="1"/>
          </p:cNvSpPr>
          <p:nvPr>
            <p:ph type="sldNum" sz="quarter" idx="12"/>
          </p:nvPr>
        </p:nvSpPr>
        <p:spPr/>
        <p:txBody>
          <a:bodyPr/>
          <a:lstStyle/>
          <a:p>
            <a:fld id="{106E12CD-FCB1-464E-A775-0B83FDDACE03}" type="slidenum">
              <a:rPr lang="en-US" smtClean="0"/>
              <a:pPr/>
              <a:t>21</a:t>
            </a:fld>
            <a:endParaRPr lang="en-US"/>
          </a:p>
        </p:txBody>
      </p:sp>
      <p:sp>
        <p:nvSpPr>
          <p:cNvPr id="7" name="TextBox 6">
            <a:extLst>
              <a:ext uri="{FF2B5EF4-FFF2-40B4-BE49-F238E27FC236}">
                <a16:creationId xmlns:a16="http://schemas.microsoft.com/office/drawing/2014/main" id="{E69B0998-74DF-343B-8DC2-DB6B5DF397C6}"/>
              </a:ext>
            </a:extLst>
          </p:cNvPr>
          <p:cNvSpPr txBox="1"/>
          <p:nvPr/>
        </p:nvSpPr>
        <p:spPr>
          <a:xfrm>
            <a:off x="496275" y="4368799"/>
            <a:ext cx="2258934" cy="369332"/>
          </a:xfrm>
          <a:prstGeom prst="rect">
            <a:avLst/>
          </a:prstGeom>
          <a:noFill/>
        </p:spPr>
        <p:txBody>
          <a:bodyPr wrap="square" rtlCol="0">
            <a:spAutoFit/>
          </a:bodyPr>
          <a:lstStyle/>
          <a:p>
            <a:r>
              <a:rPr lang="en-US" dirty="0"/>
              <a:t>Right-singular vectors</a:t>
            </a:r>
          </a:p>
        </p:txBody>
      </p:sp>
      <p:cxnSp>
        <p:nvCxnSpPr>
          <p:cNvPr id="8" name="Straight Arrow Connector 7">
            <a:extLst>
              <a:ext uri="{FF2B5EF4-FFF2-40B4-BE49-F238E27FC236}">
                <a16:creationId xmlns:a16="http://schemas.microsoft.com/office/drawing/2014/main" id="{B55CCC7E-0F17-1D48-0C15-3E385517AC01}"/>
              </a:ext>
            </a:extLst>
          </p:cNvPr>
          <p:cNvCxnSpPr>
            <a:cxnSpLocks/>
          </p:cNvCxnSpPr>
          <p:nvPr/>
        </p:nvCxnSpPr>
        <p:spPr>
          <a:xfrm>
            <a:off x="1300207" y="3836060"/>
            <a:ext cx="41952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68B34A-A269-608F-507C-9A9A717E2339}"/>
                  </a:ext>
                </a:extLst>
              </p:cNvPr>
              <p:cNvSpPr txBox="1"/>
              <p:nvPr/>
            </p:nvSpPr>
            <p:spPr>
              <a:xfrm>
                <a:off x="649364" y="2773898"/>
                <a:ext cx="642868" cy="246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𝒗</m:t>
                          </m:r>
                        </m:e>
                        <m:sub>
                          <m:r>
                            <a:rPr lang="en-US" sz="1600" b="0" i="1" smtClean="0">
                              <a:latin typeface="Cambria Math" panose="02040503050406030204" pitchFamily="18" charset="0"/>
                            </a:rPr>
                            <m:t>𝑖</m:t>
                          </m:r>
                        </m:sub>
                      </m:sSub>
                      <m:d>
                        <m:dPr>
                          <m:ctrlPr>
                            <a:rPr lang="en-US" sz="1600" i="1" smtClean="0">
                              <a:latin typeface="Cambria Math" panose="02040503050406030204" pitchFamily="18" charset="0"/>
                            </a:rPr>
                          </m:ctrlPr>
                        </m:dPr>
                        <m:e>
                          <m:sSub>
                            <m:sSubPr>
                              <m:ctrlPr>
                                <a:rPr lang="en-US" sz="1600" i="1">
                                  <a:latin typeface="Cambria Math" panose="02040503050406030204" pitchFamily="18" charset="0"/>
                                </a:rPr>
                              </m:ctrlPr>
                            </m:sSubPr>
                            <m:e>
                              <m:r>
                                <a:rPr lang="el-GR" sz="1600" i="1">
                                  <a:latin typeface="Cambria Math" panose="02040503050406030204" pitchFamily="18" charset="0"/>
                                </a:rPr>
                                <m:t>𝜆</m:t>
                              </m:r>
                            </m:e>
                            <m:sub>
                              <m:r>
                                <a:rPr lang="en-US" sz="1600" i="1">
                                  <a:latin typeface="Cambria Math" panose="02040503050406030204" pitchFamily="18" charset="0"/>
                                </a:rPr>
                                <m:t>1</m:t>
                              </m:r>
                            </m:sub>
                          </m:sSub>
                        </m:e>
                      </m:d>
                    </m:oMath>
                  </m:oMathPara>
                </a14:m>
                <a:br>
                  <a:rPr lang="en-US" sz="1600" dirty="0"/>
                </a:br>
                <a:endParaRPr lang="en-US" sz="1600" dirty="0"/>
              </a:p>
            </p:txBody>
          </p:sp>
        </mc:Choice>
        <mc:Fallback xmlns="">
          <p:sp>
            <p:nvSpPr>
              <p:cNvPr id="9" name="TextBox 8">
                <a:extLst>
                  <a:ext uri="{FF2B5EF4-FFF2-40B4-BE49-F238E27FC236}">
                    <a16:creationId xmlns:a16="http://schemas.microsoft.com/office/drawing/2014/main" id="{DF68B34A-A269-608F-507C-9A9A717E2339}"/>
                  </a:ext>
                </a:extLst>
              </p:cNvPr>
              <p:cNvSpPr txBox="1">
                <a:spLocks noRot="1" noChangeAspect="1" noMove="1" noResize="1" noEditPoints="1" noAdjustHandles="1" noChangeArrowheads="1" noChangeShapeType="1" noTextEdit="1"/>
              </p:cNvSpPr>
              <p:nvPr/>
            </p:nvSpPr>
            <p:spPr>
              <a:xfrm>
                <a:off x="649364" y="2773898"/>
                <a:ext cx="642868" cy="246286"/>
              </a:xfrm>
              <a:prstGeom prst="rect">
                <a:avLst/>
              </a:prstGeom>
              <a:blipFill>
                <a:blip r:embed="rId4"/>
                <a:stretch>
                  <a:fillRect l="-1905"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BFB4D31-37C2-6F33-91BC-3BCFF3640A15}"/>
                  </a:ext>
                </a:extLst>
              </p:cNvPr>
              <p:cNvSpPr txBox="1"/>
              <p:nvPr/>
            </p:nvSpPr>
            <p:spPr>
              <a:xfrm>
                <a:off x="629744" y="3712917"/>
                <a:ext cx="670889" cy="246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𝒗</m:t>
                          </m:r>
                        </m:e>
                        <m:sub>
                          <m:r>
                            <a:rPr lang="en-US" sz="1600" b="0" i="1" smtClean="0">
                              <a:latin typeface="Cambria Math" panose="02040503050406030204" pitchFamily="18" charset="0"/>
                            </a:rPr>
                            <m:t>𝑖</m:t>
                          </m:r>
                        </m:sub>
                      </m:sSub>
                      <m:d>
                        <m:dPr>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l-GR" sz="1600" i="1">
                                  <a:latin typeface="Cambria Math" panose="02040503050406030204" pitchFamily="18" charset="0"/>
                                </a:rPr>
                                <m:t>𝜆</m:t>
                              </m:r>
                            </m:e>
                            <m:sub>
                              <m:r>
                                <a:rPr lang="en-US" sz="1600" b="0" i="1" smtClean="0">
                                  <a:latin typeface="Cambria Math" panose="02040503050406030204" pitchFamily="18" charset="0"/>
                                </a:rPr>
                                <m:t>2</m:t>
                              </m:r>
                            </m:sub>
                          </m:sSub>
                        </m:e>
                      </m:d>
                    </m:oMath>
                  </m:oMathPara>
                </a14:m>
                <a:br>
                  <a:rPr lang="en-US" sz="1600" dirty="0"/>
                </a:br>
                <a:endParaRPr lang="en-US" sz="1600" dirty="0"/>
              </a:p>
            </p:txBody>
          </p:sp>
        </mc:Choice>
        <mc:Fallback xmlns="">
          <p:sp>
            <p:nvSpPr>
              <p:cNvPr id="10" name="TextBox 9">
                <a:extLst>
                  <a:ext uri="{FF2B5EF4-FFF2-40B4-BE49-F238E27FC236}">
                    <a16:creationId xmlns:a16="http://schemas.microsoft.com/office/drawing/2014/main" id="{4BFB4D31-37C2-6F33-91BC-3BCFF3640A15}"/>
                  </a:ext>
                </a:extLst>
              </p:cNvPr>
              <p:cNvSpPr txBox="1">
                <a:spLocks noRot="1" noChangeAspect="1" noMove="1" noResize="1" noEditPoints="1" noAdjustHandles="1" noChangeArrowheads="1" noChangeShapeType="1" noTextEdit="1"/>
              </p:cNvSpPr>
              <p:nvPr/>
            </p:nvSpPr>
            <p:spPr>
              <a:xfrm>
                <a:off x="629744" y="3712917"/>
                <a:ext cx="670889" cy="246286"/>
              </a:xfrm>
              <a:prstGeom prst="rect">
                <a:avLst/>
              </a:prstGeom>
              <a:blipFill>
                <a:blip r:embed="rId5"/>
                <a:stretch>
                  <a:fillRect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115C097-2B3D-0529-7237-BAFEAB8A6AE9}"/>
                  </a:ext>
                </a:extLst>
              </p:cNvPr>
              <p:cNvSpPr txBox="1"/>
              <p:nvPr/>
            </p:nvSpPr>
            <p:spPr>
              <a:xfrm>
                <a:off x="474225" y="2009419"/>
                <a:ext cx="1000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l-GR" sz="1800" i="1">
                              <a:latin typeface="Cambria Math" panose="02040503050406030204" pitchFamily="18" charset="0"/>
                            </a:rPr>
                            <m:t>𝜆</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&lt;</m:t>
                      </m:r>
                      <m:sSub>
                        <m:sSubPr>
                          <m:ctrlPr>
                            <a:rPr lang="en-US" i="1">
                              <a:latin typeface="Cambria Math" panose="02040503050406030204" pitchFamily="18" charset="0"/>
                            </a:rPr>
                          </m:ctrlPr>
                        </m:sSubPr>
                        <m:e>
                          <m:r>
                            <a:rPr lang="el-GR" i="1">
                              <a:latin typeface="Cambria Math" panose="02040503050406030204" pitchFamily="18" charset="0"/>
                            </a:rPr>
                            <m:t>𝜆</m:t>
                          </m:r>
                        </m:e>
                        <m:sub>
                          <m:r>
                            <a:rPr lang="en-US" b="0" i="1" smtClean="0">
                              <a:latin typeface="Cambria Math" panose="02040503050406030204" pitchFamily="18" charset="0"/>
                            </a:rPr>
                            <m:t>2</m:t>
                          </m:r>
                        </m:sub>
                      </m:sSub>
                    </m:oMath>
                  </m:oMathPara>
                </a14:m>
                <a:endParaRPr lang="en-US" dirty="0"/>
              </a:p>
            </p:txBody>
          </p:sp>
        </mc:Choice>
        <mc:Fallback xmlns="">
          <p:sp>
            <p:nvSpPr>
              <p:cNvPr id="11" name="TextBox 10">
                <a:extLst>
                  <a:ext uri="{FF2B5EF4-FFF2-40B4-BE49-F238E27FC236}">
                    <a16:creationId xmlns:a16="http://schemas.microsoft.com/office/drawing/2014/main" id="{8115C097-2B3D-0529-7237-BAFEAB8A6AE9}"/>
                  </a:ext>
                </a:extLst>
              </p:cNvPr>
              <p:cNvSpPr txBox="1">
                <a:spLocks noRot="1" noChangeAspect="1" noMove="1" noResize="1" noEditPoints="1" noAdjustHandles="1" noChangeArrowheads="1" noChangeShapeType="1" noTextEdit="1"/>
              </p:cNvSpPr>
              <p:nvPr/>
            </p:nvSpPr>
            <p:spPr>
              <a:xfrm>
                <a:off x="474225" y="2009419"/>
                <a:ext cx="1000578" cy="369332"/>
              </a:xfrm>
              <a:prstGeom prst="rect">
                <a:avLst/>
              </a:prstGeom>
              <a:blipFill>
                <a:blip r:embed="rId6"/>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E22EBCA7-4E81-9423-C490-1526AA728068}"/>
              </a:ext>
            </a:extLst>
          </p:cNvPr>
          <p:cNvCxnSpPr>
            <a:cxnSpLocks/>
          </p:cNvCxnSpPr>
          <p:nvPr/>
        </p:nvCxnSpPr>
        <p:spPr>
          <a:xfrm>
            <a:off x="1300207" y="2897041"/>
            <a:ext cx="41952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Rectangle 12">
            <a:extLst>
              <a:ext uri="{FF2B5EF4-FFF2-40B4-BE49-F238E27FC236}">
                <a16:creationId xmlns:a16="http://schemas.microsoft.com/office/drawing/2014/main" id="{DA5E1C0E-100D-3A36-BBF4-C4913512DD3A}"/>
              </a:ext>
            </a:extLst>
          </p:cNvPr>
          <p:cNvSpPr/>
          <p:nvPr/>
        </p:nvSpPr>
        <p:spPr>
          <a:xfrm>
            <a:off x="551759" y="2476500"/>
            <a:ext cx="848527" cy="1917699"/>
          </a:xfrm>
          <a:prstGeom prst="rect">
            <a:avLst/>
          </a:prstGeom>
          <a:noFill/>
          <a:ln w="1905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451012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66F3D-F8A7-1E9D-84E0-CA1F6482600A}"/>
              </a:ext>
            </a:extLst>
          </p:cNvPr>
          <p:cNvSpPr>
            <a:spLocks noGrp="1"/>
          </p:cNvSpPr>
          <p:nvPr>
            <p:ph type="title"/>
          </p:nvPr>
        </p:nvSpPr>
        <p:spPr/>
        <p:txBody>
          <a:bodyPr/>
          <a:lstStyle/>
          <a:p>
            <a:r>
              <a:rPr lang="en-US" sz="3200" dirty="0"/>
              <a:t>Results (Without Synthetic Wavelengths)</a:t>
            </a:r>
          </a:p>
        </p:txBody>
      </p:sp>
      <p:pic>
        <p:nvPicPr>
          <p:cNvPr id="6" name="Content Placeholder 5">
            <a:extLst>
              <a:ext uri="{FF2B5EF4-FFF2-40B4-BE49-F238E27FC236}">
                <a16:creationId xmlns:a16="http://schemas.microsoft.com/office/drawing/2014/main" id="{A83E8294-77D1-8AB8-1AA2-1213F1B6024B}"/>
              </a:ext>
            </a:extLst>
          </p:cNvPr>
          <p:cNvPicPr>
            <a:picLocks noGrp="1" noChangeAspect="1"/>
          </p:cNvPicPr>
          <p:nvPr>
            <p:ph idx="1"/>
          </p:nvPr>
        </p:nvPicPr>
        <p:blipFill>
          <a:blip r:embed="rId3"/>
          <a:stretch>
            <a:fillRect/>
          </a:stretch>
        </p:blipFill>
        <p:spPr>
          <a:xfrm>
            <a:off x="826868" y="857250"/>
            <a:ext cx="7490264" cy="3803650"/>
          </a:xfrm>
        </p:spPr>
      </p:pic>
      <p:sp>
        <p:nvSpPr>
          <p:cNvPr id="4" name="Slide Number Placeholder 3">
            <a:extLst>
              <a:ext uri="{FF2B5EF4-FFF2-40B4-BE49-F238E27FC236}">
                <a16:creationId xmlns:a16="http://schemas.microsoft.com/office/drawing/2014/main" id="{3EEA0238-5DF7-96D9-4703-D401FB4D808C}"/>
              </a:ext>
            </a:extLst>
          </p:cNvPr>
          <p:cNvSpPr>
            <a:spLocks noGrp="1"/>
          </p:cNvSpPr>
          <p:nvPr>
            <p:ph type="sldNum" sz="quarter" idx="12"/>
          </p:nvPr>
        </p:nvSpPr>
        <p:spPr/>
        <p:txBody>
          <a:bodyPr/>
          <a:lstStyle/>
          <a:p>
            <a:fld id="{106E12CD-FCB1-464E-A775-0B83FDDACE03}" type="slidenum">
              <a:rPr lang="en-US" smtClean="0"/>
              <a:pPr/>
              <a:t>22</a:t>
            </a:fld>
            <a:endParaRPr lang="en-US"/>
          </a:p>
        </p:txBody>
      </p:sp>
    </p:spTree>
    <p:extLst>
      <p:ext uri="{BB962C8B-B14F-4D97-AF65-F5344CB8AC3E}">
        <p14:creationId xmlns:p14="http://schemas.microsoft.com/office/powerpoint/2010/main" val="260680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C370B-6F68-43A0-EDF4-B1902A9D7D0D}"/>
              </a:ext>
            </a:extLst>
          </p:cNvPr>
          <p:cNvSpPr>
            <a:spLocks noGrp="1"/>
          </p:cNvSpPr>
          <p:nvPr>
            <p:ph type="title"/>
          </p:nvPr>
        </p:nvSpPr>
        <p:spPr/>
        <p:txBody>
          <a:bodyPr/>
          <a:lstStyle/>
          <a:p>
            <a:r>
              <a:rPr lang="en-US" sz="2800" dirty="0"/>
              <a:t>Backpropagation with Synthetic Wavelengths</a:t>
            </a:r>
          </a:p>
        </p:txBody>
      </p:sp>
      <p:sp>
        <p:nvSpPr>
          <p:cNvPr id="4" name="Slide Number Placeholder 3">
            <a:extLst>
              <a:ext uri="{FF2B5EF4-FFF2-40B4-BE49-F238E27FC236}">
                <a16:creationId xmlns:a16="http://schemas.microsoft.com/office/drawing/2014/main" id="{D3823150-13DB-1486-832D-59E91317C40C}"/>
              </a:ext>
            </a:extLst>
          </p:cNvPr>
          <p:cNvSpPr>
            <a:spLocks noGrp="1"/>
          </p:cNvSpPr>
          <p:nvPr>
            <p:ph type="sldNum" sz="quarter" idx="12"/>
          </p:nvPr>
        </p:nvSpPr>
        <p:spPr/>
        <p:txBody>
          <a:bodyPr/>
          <a:lstStyle/>
          <a:p>
            <a:fld id="{106E12CD-FCB1-464E-A775-0B83FDDACE03}" type="slidenum">
              <a:rPr lang="en-US" smtClean="0"/>
              <a:pPr/>
              <a:t>23</a:t>
            </a:fld>
            <a:endParaRPr lang="en-US"/>
          </a:p>
        </p:txBody>
      </p:sp>
      <p:pic>
        <p:nvPicPr>
          <p:cNvPr id="10" name="Content Placeholder 9">
            <a:extLst>
              <a:ext uri="{FF2B5EF4-FFF2-40B4-BE49-F238E27FC236}">
                <a16:creationId xmlns:a16="http://schemas.microsoft.com/office/drawing/2014/main" id="{D8C7E626-E101-7444-73DF-2E263FD44931}"/>
              </a:ext>
            </a:extLst>
          </p:cNvPr>
          <p:cNvPicPr>
            <a:picLocks noGrp="1" noChangeAspect="1"/>
          </p:cNvPicPr>
          <p:nvPr>
            <p:ph idx="1"/>
          </p:nvPr>
        </p:nvPicPr>
        <p:blipFill>
          <a:blip r:embed="rId3"/>
          <a:stretch>
            <a:fillRect/>
          </a:stretch>
        </p:blipFill>
        <p:spPr>
          <a:xfrm>
            <a:off x="1053393" y="857250"/>
            <a:ext cx="7037214" cy="3803650"/>
          </a:xfrm>
        </p:spPr>
      </p:pic>
      <p:sp>
        <p:nvSpPr>
          <p:cNvPr id="11" name="TextBox 10">
            <a:extLst>
              <a:ext uri="{FF2B5EF4-FFF2-40B4-BE49-F238E27FC236}">
                <a16:creationId xmlns:a16="http://schemas.microsoft.com/office/drawing/2014/main" id="{35DAC6DA-D57D-C867-13A1-3BD762A9B473}"/>
              </a:ext>
            </a:extLst>
          </p:cNvPr>
          <p:cNvSpPr txBox="1"/>
          <p:nvPr/>
        </p:nvSpPr>
        <p:spPr>
          <a:xfrm>
            <a:off x="272055" y="4368799"/>
            <a:ext cx="2258934" cy="369332"/>
          </a:xfrm>
          <a:prstGeom prst="rect">
            <a:avLst/>
          </a:prstGeom>
          <a:noFill/>
        </p:spPr>
        <p:txBody>
          <a:bodyPr wrap="square" rtlCol="0">
            <a:spAutoFit/>
          </a:bodyPr>
          <a:lstStyle/>
          <a:p>
            <a:r>
              <a:rPr lang="en-US" dirty="0"/>
              <a:t>Right-singular vectors</a:t>
            </a:r>
          </a:p>
        </p:txBody>
      </p:sp>
      <p:cxnSp>
        <p:nvCxnSpPr>
          <p:cNvPr id="13" name="Straight Arrow Connector 12">
            <a:extLst>
              <a:ext uri="{FF2B5EF4-FFF2-40B4-BE49-F238E27FC236}">
                <a16:creationId xmlns:a16="http://schemas.microsoft.com/office/drawing/2014/main" id="{3ADCD899-11C5-1B80-F856-EA254771E9B2}"/>
              </a:ext>
            </a:extLst>
          </p:cNvPr>
          <p:cNvCxnSpPr>
            <a:cxnSpLocks/>
          </p:cNvCxnSpPr>
          <p:nvPr/>
        </p:nvCxnSpPr>
        <p:spPr>
          <a:xfrm>
            <a:off x="1075987" y="3836060"/>
            <a:ext cx="41952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68D1888-27A1-C311-6003-5D573E7B4542}"/>
                  </a:ext>
                </a:extLst>
              </p:cNvPr>
              <p:cNvSpPr txBox="1"/>
              <p:nvPr/>
            </p:nvSpPr>
            <p:spPr>
              <a:xfrm>
                <a:off x="5115862" y="4241280"/>
                <a:ext cx="3686778" cy="232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𝑢</m:t>
                          </m:r>
                        </m:e>
                        <m:sub>
                          <m:r>
                            <a:rPr lang="en-US" sz="1400" b="0" i="1" smtClean="0">
                              <a:latin typeface="Cambria Math" panose="02040503050406030204" pitchFamily="18" charset="0"/>
                            </a:rPr>
                            <m:t>𝑠𝑦𝑛𝑡h</m:t>
                          </m:r>
                        </m:sub>
                      </m:sSub>
                      <m:d>
                        <m:dPr>
                          <m:ctrlPr>
                            <a:rPr lang="en-US" sz="1400" i="1" smtClean="0">
                              <a:latin typeface="Cambria Math" panose="02040503050406030204" pitchFamily="18" charset="0"/>
                            </a:rPr>
                          </m:ctrlPr>
                        </m:dPr>
                        <m:e>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m:t>
                          </m:r>
                          <m:r>
                            <a:rPr lang="el-GR" sz="1400" i="1">
                              <a:latin typeface="Cambria Math" panose="02040503050406030204" pitchFamily="18" charset="0"/>
                            </a:rPr>
                            <m:t>𝛬</m:t>
                          </m:r>
                        </m:e>
                      </m:d>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𝑢</m:t>
                          </m:r>
                        </m:e>
                        <m:sub>
                          <m:r>
                            <a:rPr lang="en-US" sz="1400" b="0" i="1" smtClean="0">
                              <a:latin typeface="Cambria Math" panose="02040503050406030204" pitchFamily="18" charset="0"/>
                            </a:rPr>
                            <m:t>𝑜𝑢𝑡</m:t>
                          </m:r>
                        </m:sub>
                      </m:sSub>
                      <m:d>
                        <m:dPr>
                          <m:ctrlPr>
                            <a:rPr lang="en-US" sz="1400" i="1">
                              <a:latin typeface="Cambria Math" panose="02040503050406030204" pitchFamily="18" charset="0"/>
                            </a:rPr>
                          </m:ctrlPr>
                        </m:dPr>
                        <m:e>
                          <m:r>
                            <a:rPr lang="en-US" sz="1400" i="1">
                              <a:latin typeface="Cambria Math" panose="02040503050406030204" pitchFamily="18" charset="0"/>
                            </a:rPr>
                            <m:t>𝑥</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m:t>
                          </m:r>
                          <m:sSub>
                            <m:sSubPr>
                              <m:ctrlPr>
                                <a:rPr lang="en-US" sz="1400" i="1" smtClean="0">
                                  <a:latin typeface="Cambria Math" panose="02040503050406030204" pitchFamily="18" charset="0"/>
                                </a:rPr>
                              </m:ctrlPr>
                            </m:sSubPr>
                            <m:e>
                              <m:r>
                                <a:rPr lang="el-GR" sz="1400" i="1">
                                  <a:latin typeface="Cambria Math" panose="02040503050406030204" pitchFamily="18" charset="0"/>
                                </a:rPr>
                                <m:t>𝜆</m:t>
                              </m:r>
                            </m:e>
                            <m:sub>
                              <m:r>
                                <a:rPr lang="en-US" sz="1400" b="0" i="1" smtClean="0">
                                  <a:latin typeface="Cambria Math" panose="02040503050406030204" pitchFamily="18" charset="0"/>
                                </a:rPr>
                                <m:t>1</m:t>
                              </m:r>
                            </m:sub>
                          </m:sSub>
                        </m:e>
                      </m:d>
                      <m:r>
                        <a:rPr lang="en-US" sz="1400" b="0" i="1" smtClean="0">
                          <a:latin typeface="Cambria Math" panose="02040503050406030204" pitchFamily="18" charset="0"/>
                        </a:rPr>
                        <m:t> </m:t>
                      </m:r>
                      <m:r>
                        <m:rPr>
                          <m:nor/>
                        </m:rPr>
                        <a:rPr lang="en-US" sz="1400"/>
                        <m:t>⊙</m:t>
                      </m:r>
                      <m:r>
                        <m:rPr>
                          <m:nor/>
                        </m:rPr>
                        <a:rPr lang="en-US" sz="1400" b="0" i="0" smtClean="0"/>
                        <m:t> </m:t>
                      </m:r>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𝑢</m:t>
                          </m:r>
                        </m:e>
                        <m:sub>
                          <m:r>
                            <a:rPr lang="en-US" sz="1400" b="0" i="1" smtClean="0">
                              <a:latin typeface="Cambria Math" panose="02040503050406030204" pitchFamily="18" charset="0"/>
                            </a:rPr>
                            <m:t>𝑜𝑢𝑡</m:t>
                          </m:r>
                        </m:sub>
                        <m:sup>
                          <m:r>
                            <a:rPr lang="en-US" sz="1400" b="0" i="1" smtClean="0">
                              <a:latin typeface="Cambria Math" panose="02040503050406030204" pitchFamily="18" charset="0"/>
                            </a:rPr>
                            <m:t>∗</m:t>
                          </m:r>
                        </m:sup>
                      </m:sSubSup>
                      <m:d>
                        <m:dPr>
                          <m:ctrlPr>
                            <a:rPr lang="en-US" sz="1400" i="1">
                              <a:latin typeface="Cambria Math" panose="02040503050406030204" pitchFamily="18" charset="0"/>
                            </a:rPr>
                          </m:ctrlPr>
                        </m:dPr>
                        <m:e>
                          <m:r>
                            <a:rPr lang="en-US" sz="1400" i="1">
                              <a:latin typeface="Cambria Math" panose="02040503050406030204" pitchFamily="18" charset="0"/>
                            </a:rPr>
                            <m:t>𝑥</m:t>
                          </m:r>
                          <m:r>
                            <a:rPr lang="en-US" sz="1400" i="1">
                              <a:latin typeface="Cambria Math" panose="02040503050406030204" pitchFamily="18" charset="0"/>
                            </a:rPr>
                            <m:t>,</m:t>
                          </m:r>
                          <m:r>
                            <a:rPr lang="en-US" sz="1400" i="1">
                              <a:latin typeface="Cambria Math" panose="02040503050406030204" pitchFamily="18" charset="0"/>
                            </a:rPr>
                            <m:t>𝑦</m:t>
                          </m:r>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l-GR" sz="1400" i="1">
                                  <a:latin typeface="Cambria Math" panose="02040503050406030204" pitchFamily="18" charset="0"/>
                                </a:rPr>
                                <m:t>𝜆</m:t>
                              </m:r>
                            </m:e>
                            <m:sub>
                              <m:r>
                                <a:rPr lang="en-US" sz="1400" b="0" i="1" smtClean="0">
                                  <a:latin typeface="Cambria Math" panose="02040503050406030204" pitchFamily="18" charset="0"/>
                                </a:rPr>
                                <m:t>2</m:t>
                              </m:r>
                            </m:sub>
                          </m:sSub>
                        </m:e>
                      </m:d>
                    </m:oMath>
                  </m:oMathPara>
                </a14:m>
                <a:br>
                  <a:rPr lang="en-US" sz="1400" dirty="0"/>
                </a:br>
                <a:endParaRPr lang="en-US" sz="1400" dirty="0"/>
              </a:p>
            </p:txBody>
          </p:sp>
        </mc:Choice>
        <mc:Fallback xmlns="">
          <p:sp>
            <p:nvSpPr>
              <p:cNvPr id="16" name="TextBox 15">
                <a:extLst>
                  <a:ext uri="{FF2B5EF4-FFF2-40B4-BE49-F238E27FC236}">
                    <a16:creationId xmlns:a16="http://schemas.microsoft.com/office/drawing/2014/main" id="{568D1888-27A1-C311-6003-5D573E7B4542}"/>
                  </a:ext>
                </a:extLst>
              </p:cNvPr>
              <p:cNvSpPr txBox="1">
                <a:spLocks noRot="1" noChangeAspect="1" noMove="1" noResize="1" noEditPoints="1" noAdjustHandles="1" noChangeArrowheads="1" noChangeShapeType="1" noTextEdit="1"/>
              </p:cNvSpPr>
              <p:nvPr/>
            </p:nvSpPr>
            <p:spPr>
              <a:xfrm>
                <a:off x="5115862" y="4241280"/>
                <a:ext cx="3686778" cy="232500"/>
              </a:xfrm>
              <a:prstGeom prst="rect">
                <a:avLst/>
              </a:prstGeom>
              <a:blipFill>
                <a:blip r:embed="rId4"/>
                <a:stretch>
                  <a:fillRect b="-23684"/>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0AA979D-259E-DA0C-7054-A7F152BEF438}"/>
              </a:ext>
            </a:extLst>
          </p:cNvPr>
          <p:cNvCxnSpPr>
            <a:cxnSpLocks/>
          </p:cNvCxnSpPr>
          <p:nvPr/>
        </p:nvCxnSpPr>
        <p:spPr>
          <a:xfrm flipH="1" flipV="1">
            <a:off x="5021705" y="3732551"/>
            <a:ext cx="247338" cy="553699"/>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E86A342-3F37-A40D-71EC-139B346C4AF9}"/>
                  </a:ext>
                </a:extLst>
              </p:cNvPr>
              <p:cNvSpPr txBox="1"/>
              <p:nvPr/>
            </p:nvSpPr>
            <p:spPr>
              <a:xfrm>
                <a:off x="425144" y="2773898"/>
                <a:ext cx="642868" cy="246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𝒗</m:t>
                          </m:r>
                        </m:e>
                        <m:sub>
                          <m:r>
                            <a:rPr lang="en-US" sz="1600" b="0" i="1" smtClean="0">
                              <a:latin typeface="Cambria Math" panose="02040503050406030204" pitchFamily="18" charset="0"/>
                            </a:rPr>
                            <m:t>𝑖</m:t>
                          </m:r>
                        </m:sub>
                      </m:sSub>
                      <m:d>
                        <m:dPr>
                          <m:ctrlPr>
                            <a:rPr lang="en-US" sz="1600" i="1" smtClean="0">
                              <a:latin typeface="Cambria Math" panose="02040503050406030204" pitchFamily="18" charset="0"/>
                            </a:rPr>
                          </m:ctrlPr>
                        </m:dPr>
                        <m:e>
                          <m:sSub>
                            <m:sSubPr>
                              <m:ctrlPr>
                                <a:rPr lang="en-US" sz="1600" i="1">
                                  <a:latin typeface="Cambria Math" panose="02040503050406030204" pitchFamily="18" charset="0"/>
                                </a:rPr>
                              </m:ctrlPr>
                            </m:sSubPr>
                            <m:e>
                              <m:r>
                                <a:rPr lang="el-GR" sz="1600" i="1">
                                  <a:latin typeface="Cambria Math" panose="02040503050406030204" pitchFamily="18" charset="0"/>
                                </a:rPr>
                                <m:t>𝜆</m:t>
                              </m:r>
                            </m:e>
                            <m:sub>
                              <m:r>
                                <a:rPr lang="en-US" sz="1600" i="1">
                                  <a:latin typeface="Cambria Math" panose="02040503050406030204" pitchFamily="18" charset="0"/>
                                </a:rPr>
                                <m:t>1</m:t>
                              </m:r>
                            </m:sub>
                          </m:sSub>
                        </m:e>
                      </m:d>
                    </m:oMath>
                  </m:oMathPara>
                </a14:m>
                <a:br>
                  <a:rPr lang="en-US" sz="1600" dirty="0"/>
                </a:br>
                <a:endParaRPr lang="en-US" sz="1600" dirty="0"/>
              </a:p>
            </p:txBody>
          </p:sp>
        </mc:Choice>
        <mc:Fallback xmlns="">
          <p:sp>
            <p:nvSpPr>
              <p:cNvPr id="20" name="TextBox 19">
                <a:extLst>
                  <a:ext uri="{FF2B5EF4-FFF2-40B4-BE49-F238E27FC236}">
                    <a16:creationId xmlns:a16="http://schemas.microsoft.com/office/drawing/2014/main" id="{AE86A342-3F37-A40D-71EC-139B346C4AF9}"/>
                  </a:ext>
                </a:extLst>
              </p:cNvPr>
              <p:cNvSpPr txBox="1">
                <a:spLocks noRot="1" noChangeAspect="1" noMove="1" noResize="1" noEditPoints="1" noAdjustHandles="1" noChangeArrowheads="1" noChangeShapeType="1" noTextEdit="1"/>
              </p:cNvSpPr>
              <p:nvPr/>
            </p:nvSpPr>
            <p:spPr>
              <a:xfrm>
                <a:off x="425144" y="2773898"/>
                <a:ext cx="642868" cy="246286"/>
              </a:xfrm>
              <a:prstGeom prst="rect">
                <a:avLst/>
              </a:prstGeom>
              <a:blipFill>
                <a:blip r:embed="rId5"/>
                <a:stretch>
                  <a:fillRect l="-1905"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111A40F-2B00-BFD7-6B30-54511D0397B3}"/>
                  </a:ext>
                </a:extLst>
              </p:cNvPr>
              <p:cNvSpPr txBox="1"/>
              <p:nvPr/>
            </p:nvSpPr>
            <p:spPr>
              <a:xfrm>
                <a:off x="405524" y="3712917"/>
                <a:ext cx="670889" cy="24628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𝒗</m:t>
                          </m:r>
                        </m:e>
                        <m:sub>
                          <m:r>
                            <a:rPr lang="en-US" sz="1600" b="0" i="1" smtClean="0">
                              <a:latin typeface="Cambria Math" panose="02040503050406030204" pitchFamily="18" charset="0"/>
                            </a:rPr>
                            <m:t>𝑖</m:t>
                          </m:r>
                        </m:sub>
                      </m:sSub>
                      <m:d>
                        <m:dPr>
                          <m:ctrlPr>
                            <a:rPr lang="en-US" sz="1600" i="1" smtClean="0">
                              <a:latin typeface="Cambria Math" panose="02040503050406030204" pitchFamily="18" charset="0"/>
                            </a:rPr>
                          </m:ctrlPr>
                        </m:dPr>
                        <m:e>
                          <m:sSub>
                            <m:sSubPr>
                              <m:ctrlPr>
                                <a:rPr lang="en-US" sz="1600" i="1" smtClean="0">
                                  <a:latin typeface="Cambria Math" panose="02040503050406030204" pitchFamily="18" charset="0"/>
                                </a:rPr>
                              </m:ctrlPr>
                            </m:sSubPr>
                            <m:e>
                              <m:r>
                                <a:rPr lang="el-GR" sz="1600" i="1">
                                  <a:latin typeface="Cambria Math" panose="02040503050406030204" pitchFamily="18" charset="0"/>
                                </a:rPr>
                                <m:t>𝜆</m:t>
                              </m:r>
                            </m:e>
                            <m:sub>
                              <m:r>
                                <a:rPr lang="en-US" sz="1600" b="0" i="1" smtClean="0">
                                  <a:latin typeface="Cambria Math" panose="02040503050406030204" pitchFamily="18" charset="0"/>
                                </a:rPr>
                                <m:t>2</m:t>
                              </m:r>
                            </m:sub>
                          </m:sSub>
                        </m:e>
                      </m:d>
                    </m:oMath>
                  </m:oMathPara>
                </a14:m>
                <a:br>
                  <a:rPr lang="en-US" sz="1600" dirty="0"/>
                </a:br>
                <a:endParaRPr lang="en-US" sz="1600" dirty="0"/>
              </a:p>
            </p:txBody>
          </p:sp>
        </mc:Choice>
        <mc:Fallback xmlns="">
          <p:sp>
            <p:nvSpPr>
              <p:cNvPr id="21" name="TextBox 20">
                <a:extLst>
                  <a:ext uri="{FF2B5EF4-FFF2-40B4-BE49-F238E27FC236}">
                    <a16:creationId xmlns:a16="http://schemas.microsoft.com/office/drawing/2014/main" id="{E111A40F-2B00-BFD7-6B30-54511D0397B3}"/>
                  </a:ext>
                </a:extLst>
              </p:cNvPr>
              <p:cNvSpPr txBox="1">
                <a:spLocks noRot="1" noChangeAspect="1" noMove="1" noResize="1" noEditPoints="1" noAdjustHandles="1" noChangeArrowheads="1" noChangeShapeType="1" noTextEdit="1"/>
              </p:cNvSpPr>
              <p:nvPr/>
            </p:nvSpPr>
            <p:spPr>
              <a:xfrm>
                <a:off x="405524" y="3712917"/>
                <a:ext cx="670889" cy="246286"/>
              </a:xfrm>
              <a:prstGeom prst="rect">
                <a:avLst/>
              </a:prstGeom>
              <a:blipFill>
                <a:blip r:embed="rId6"/>
                <a:stretch>
                  <a:fillRect b="-1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EF4576B-151E-3FDF-01BB-D670965EF72E}"/>
                  </a:ext>
                </a:extLst>
              </p:cNvPr>
              <p:cNvSpPr txBox="1"/>
              <p:nvPr/>
            </p:nvSpPr>
            <p:spPr>
              <a:xfrm>
                <a:off x="250005" y="2009419"/>
                <a:ext cx="10005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a:rPr lang="el-GR" sz="1800" i="1">
                              <a:latin typeface="Cambria Math" panose="02040503050406030204" pitchFamily="18" charset="0"/>
                            </a:rPr>
                            <m:t>𝜆</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&lt;</m:t>
                      </m:r>
                      <m:sSub>
                        <m:sSubPr>
                          <m:ctrlPr>
                            <a:rPr lang="en-US" i="1">
                              <a:latin typeface="Cambria Math" panose="02040503050406030204" pitchFamily="18" charset="0"/>
                            </a:rPr>
                          </m:ctrlPr>
                        </m:sSubPr>
                        <m:e>
                          <m:r>
                            <a:rPr lang="el-GR" i="1">
                              <a:latin typeface="Cambria Math" panose="02040503050406030204" pitchFamily="18" charset="0"/>
                            </a:rPr>
                            <m:t>𝜆</m:t>
                          </m:r>
                        </m:e>
                        <m:sub>
                          <m:r>
                            <a:rPr lang="en-US" b="0" i="1" smtClean="0">
                              <a:latin typeface="Cambria Math" panose="02040503050406030204" pitchFamily="18" charset="0"/>
                            </a:rPr>
                            <m:t>2</m:t>
                          </m:r>
                        </m:sub>
                      </m:sSub>
                    </m:oMath>
                  </m:oMathPara>
                </a14:m>
                <a:endParaRPr lang="en-US" dirty="0"/>
              </a:p>
            </p:txBody>
          </p:sp>
        </mc:Choice>
        <mc:Fallback xmlns="">
          <p:sp>
            <p:nvSpPr>
              <p:cNvPr id="23" name="TextBox 22">
                <a:extLst>
                  <a:ext uri="{FF2B5EF4-FFF2-40B4-BE49-F238E27FC236}">
                    <a16:creationId xmlns:a16="http://schemas.microsoft.com/office/drawing/2014/main" id="{7EF4576B-151E-3FDF-01BB-D670965EF72E}"/>
                  </a:ext>
                </a:extLst>
              </p:cNvPr>
              <p:cNvSpPr txBox="1">
                <a:spLocks noRot="1" noChangeAspect="1" noMove="1" noResize="1" noEditPoints="1" noAdjustHandles="1" noChangeArrowheads="1" noChangeShapeType="1" noTextEdit="1"/>
              </p:cNvSpPr>
              <p:nvPr/>
            </p:nvSpPr>
            <p:spPr>
              <a:xfrm>
                <a:off x="250005" y="2009419"/>
                <a:ext cx="1000578" cy="369332"/>
              </a:xfrm>
              <a:prstGeom prst="rect">
                <a:avLst/>
              </a:prstGeom>
              <a:blipFill>
                <a:blip r:embed="rId7"/>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B7395286-BDA4-D2B7-0F80-BD596EFC57BE}"/>
              </a:ext>
            </a:extLst>
          </p:cNvPr>
          <p:cNvCxnSpPr>
            <a:cxnSpLocks/>
          </p:cNvCxnSpPr>
          <p:nvPr/>
        </p:nvCxnSpPr>
        <p:spPr>
          <a:xfrm>
            <a:off x="1075987" y="2897041"/>
            <a:ext cx="419526" cy="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CD04AAD6-5685-879E-48FB-5E59FD43F0BF}"/>
              </a:ext>
            </a:extLst>
          </p:cNvPr>
          <p:cNvSpPr/>
          <p:nvPr/>
        </p:nvSpPr>
        <p:spPr>
          <a:xfrm>
            <a:off x="327539" y="2476500"/>
            <a:ext cx="848527" cy="1917699"/>
          </a:xfrm>
          <a:prstGeom prst="rect">
            <a:avLst/>
          </a:prstGeom>
          <a:noFill/>
          <a:ln w="19050" cap="flat" cmpd="sng" algn="ctr">
            <a:solidFill>
              <a:schemeClr val="dk1"/>
            </a:solidFill>
            <a:prstDash val="lg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525235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3F995-11AB-8CA7-E997-1FA33C43ED19}"/>
              </a:ext>
            </a:extLst>
          </p:cNvPr>
          <p:cNvSpPr>
            <a:spLocks noGrp="1"/>
          </p:cNvSpPr>
          <p:nvPr>
            <p:ph type="title"/>
          </p:nvPr>
        </p:nvSpPr>
        <p:spPr/>
        <p:txBody>
          <a:bodyPr/>
          <a:lstStyle/>
          <a:p>
            <a:r>
              <a:rPr lang="en-US" sz="3200" dirty="0"/>
              <a:t>Results (With Synthetic Wavelengths)</a:t>
            </a:r>
          </a:p>
        </p:txBody>
      </p:sp>
      <p:sp>
        <p:nvSpPr>
          <p:cNvPr id="4" name="Slide Number Placeholder 3">
            <a:extLst>
              <a:ext uri="{FF2B5EF4-FFF2-40B4-BE49-F238E27FC236}">
                <a16:creationId xmlns:a16="http://schemas.microsoft.com/office/drawing/2014/main" id="{2529B24F-713B-A065-C0EB-50D38FE9D320}"/>
              </a:ext>
            </a:extLst>
          </p:cNvPr>
          <p:cNvSpPr>
            <a:spLocks noGrp="1"/>
          </p:cNvSpPr>
          <p:nvPr>
            <p:ph type="sldNum" sz="quarter" idx="12"/>
          </p:nvPr>
        </p:nvSpPr>
        <p:spPr/>
        <p:txBody>
          <a:bodyPr/>
          <a:lstStyle/>
          <a:p>
            <a:fld id="{106E12CD-FCB1-464E-A775-0B83FDDACE03}" type="slidenum">
              <a:rPr lang="en-US" smtClean="0"/>
              <a:pPr/>
              <a:t>24</a:t>
            </a:fld>
            <a:endParaRPr lang="en-US"/>
          </a:p>
        </p:txBody>
      </p:sp>
      <p:pic>
        <p:nvPicPr>
          <p:cNvPr id="8" name="Content Placeholder 7">
            <a:extLst>
              <a:ext uri="{FF2B5EF4-FFF2-40B4-BE49-F238E27FC236}">
                <a16:creationId xmlns:a16="http://schemas.microsoft.com/office/drawing/2014/main" id="{B8994F35-2750-E996-CFBC-15CA4DEA1DF1}"/>
              </a:ext>
            </a:extLst>
          </p:cNvPr>
          <p:cNvPicPr>
            <a:picLocks noGrp="1" noChangeAspect="1"/>
          </p:cNvPicPr>
          <p:nvPr>
            <p:ph idx="1"/>
          </p:nvPr>
        </p:nvPicPr>
        <p:blipFill>
          <a:blip r:embed="rId3"/>
          <a:stretch>
            <a:fillRect/>
          </a:stretch>
        </p:blipFill>
        <p:spPr>
          <a:xfrm>
            <a:off x="457200" y="812403"/>
            <a:ext cx="8229600" cy="2464593"/>
          </a:xfrm>
        </p:spPr>
      </p:pic>
    </p:spTree>
    <p:extLst>
      <p:ext uri="{BB962C8B-B14F-4D97-AF65-F5344CB8AC3E}">
        <p14:creationId xmlns:p14="http://schemas.microsoft.com/office/powerpoint/2010/main" val="1400327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BFB1-43F2-CAE1-8001-BC5DB3D309A5}"/>
              </a:ext>
            </a:extLst>
          </p:cNvPr>
          <p:cNvSpPr>
            <a:spLocks noGrp="1"/>
          </p:cNvSpPr>
          <p:nvPr>
            <p:ph type="title"/>
          </p:nvPr>
        </p:nvSpPr>
        <p:spPr/>
        <p:txBody>
          <a:bodyPr/>
          <a:lstStyle/>
          <a:p>
            <a:r>
              <a:rPr lang="en-US" dirty="0"/>
              <a:t>Experiment Conclusions</a:t>
            </a:r>
          </a:p>
        </p:txBody>
      </p:sp>
      <p:sp>
        <p:nvSpPr>
          <p:cNvPr id="3" name="Content Placeholder 2">
            <a:extLst>
              <a:ext uri="{FF2B5EF4-FFF2-40B4-BE49-F238E27FC236}">
                <a16:creationId xmlns:a16="http://schemas.microsoft.com/office/drawing/2014/main" id="{E290D627-73EA-B413-08CD-17B8149FDB21}"/>
              </a:ext>
            </a:extLst>
          </p:cNvPr>
          <p:cNvSpPr>
            <a:spLocks noGrp="1"/>
          </p:cNvSpPr>
          <p:nvPr>
            <p:ph idx="1"/>
          </p:nvPr>
        </p:nvSpPr>
        <p:spPr/>
        <p:txBody>
          <a:bodyPr/>
          <a:lstStyle/>
          <a:p>
            <a:r>
              <a:rPr lang="en-US" dirty="0"/>
              <a:t>Regular DORT – Fails</a:t>
            </a:r>
          </a:p>
          <a:p>
            <a:endParaRPr lang="en-US" dirty="0"/>
          </a:p>
          <a:p>
            <a:pPr marL="0" indent="0">
              <a:buNone/>
            </a:pPr>
            <a:endParaRPr lang="en-US" dirty="0"/>
          </a:p>
          <a:p>
            <a:pPr marL="0" indent="0">
              <a:buNone/>
            </a:pPr>
            <a:endParaRPr lang="en-US" dirty="0"/>
          </a:p>
          <a:p>
            <a:r>
              <a:rPr lang="en-US" dirty="0"/>
              <a:t>DORT + synthetic wavelengths – succeeds</a:t>
            </a:r>
          </a:p>
        </p:txBody>
      </p:sp>
      <p:sp>
        <p:nvSpPr>
          <p:cNvPr id="4" name="Slide Number Placeholder 3">
            <a:extLst>
              <a:ext uri="{FF2B5EF4-FFF2-40B4-BE49-F238E27FC236}">
                <a16:creationId xmlns:a16="http://schemas.microsoft.com/office/drawing/2014/main" id="{F93F64CF-1CB8-E086-0CB1-1A743A2223EB}"/>
              </a:ext>
            </a:extLst>
          </p:cNvPr>
          <p:cNvSpPr>
            <a:spLocks noGrp="1"/>
          </p:cNvSpPr>
          <p:nvPr>
            <p:ph type="sldNum" sz="quarter" idx="12"/>
          </p:nvPr>
        </p:nvSpPr>
        <p:spPr/>
        <p:txBody>
          <a:bodyPr/>
          <a:lstStyle/>
          <a:p>
            <a:fld id="{106E12CD-FCB1-464E-A775-0B83FDDACE03}" type="slidenum">
              <a:rPr lang="en-US" smtClean="0"/>
              <a:pPr/>
              <a:t>25</a:t>
            </a:fld>
            <a:endParaRPr lang="en-US"/>
          </a:p>
        </p:txBody>
      </p:sp>
      <p:pic>
        <p:nvPicPr>
          <p:cNvPr id="5" name="Content Placeholder 5">
            <a:extLst>
              <a:ext uri="{FF2B5EF4-FFF2-40B4-BE49-F238E27FC236}">
                <a16:creationId xmlns:a16="http://schemas.microsoft.com/office/drawing/2014/main" id="{F3199977-336D-92ED-AAC3-1C87B9494D85}"/>
              </a:ext>
            </a:extLst>
          </p:cNvPr>
          <p:cNvPicPr>
            <a:picLocks noChangeAspect="1"/>
          </p:cNvPicPr>
          <p:nvPr/>
        </p:nvPicPr>
        <p:blipFill>
          <a:blip r:embed="rId3"/>
          <a:stretch>
            <a:fillRect/>
          </a:stretch>
        </p:blipFill>
        <p:spPr>
          <a:xfrm>
            <a:off x="4572000" y="857250"/>
            <a:ext cx="4036646" cy="2049859"/>
          </a:xfrm>
          <a:prstGeom prst="rect">
            <a:avLst/>
          </a:prstGeom>
        </p:spPr>
      </p:pic>
      <p:pic>
        <p:nvPicPr>
          <p:cNvPr id="6" name="Content Placeholder 7">
            <a:extLst>
              <a:ext uri="{FF2B5EF4-FFF2-40B4-BE49-F238E27FC236}">
                <a16:creationId xmlns:a16="http://schemas.microsoft.com/office/drawing/2014/main" id="{9279A259-04F1-71A2-CC4E-B28CF54D0BA8}"/>
              </a:ext>
            </a:extLst>
          </p:cNvPr>
          <p:cNvPicPr>
            <a:picLocks noChangeAspect="1"/>
          </p:cNvPicPr>
          <p:nvPr/>
        </p:nvPicPr>
        <p:blipFill>
          <a:blip r:embed="rId4"/>
          <a:stretch>
            <a:fillRect/>
          </a:stretch>
        </p:blipFill>
        <p:spPr>
          <a:xfrm>
            <a:off x="4720157" y="3435646"/>
            <a:ext cx="3740331" cy="1120150"/>
          </a:xfrm>
          <a:prstGeom prst="rect">
            <a:avLst/>
          </a:prstGeom>
        </p:spPr>
      </p:pic>
      <p:cxnSp>
        <p:nvCxnSpPr>
          <p:cNvPr id="7" name="Straight Arrow Connector 6">
            <a:extLst>
              <a:ext uri="{FF2B5EF4-FFF2-40B4-BE49-F238E27FC236}">
                <a16:creationId xmlns:a16="http://schemas.microsoft.com/office/drawing/2014/main" id="{664DCAB7-EE6A-C90E-4B73-CBC1F65DBFAC}"/>
              </a:ext>
            </a:extLst>
          </p:cNvPr>
          <p:cNvCxnSpPr>
            <a:cxnSpLocks/>
          </p:cNvCxnSpPr>
          <p:nvPr/>
        </p:nvCxnSpPr>
        <p:spPr>
          <a:xfrm>
            <a:off x="3317966" y="1393371"/>
            <a:ext cx="1402191" cy="52831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849F238C-6E43-931C-B3BD-CDE1E32F3332}"/>
              </a:ext>
            </a:extLst>
          </p:cNvPr>
          <p:cNvCxnSpPr>
            <a:cxnSpLocks/>
          </p:cNvCxnSpPr>
          <p:nvPr/>
        </p:nvCxnSpPr>
        <p:spPr>
          <a:xfrm>
            <a:off x="3169809" y="3508041"/>
            <a:ext cx="1402191" cy="52831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2418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2B14-E14D-5840-85EB-82A8480CD36D}"/>
              </a:ext>
            </a:extLst>
          </p:cNvPr>
          <p:cNvSpPr>
            <a:spLocks noGrp="1"/>
          </p:cNvSpPr>
          <p:nvPr>
            <p:ph type="title"/>
          </p:nvPr>
        </p:nvSpPr>
        <p:spPr/>
        <p:txBody>
          <a:bodyPr/>
          <a:lstStyle/>
          <a:p>
            <a:r>
              <a:rPr lang="en-US" dirty="0"/>
              <a:t>A note on synthetic wavelength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793C0E-545B-AA54-59F1-9628F8ABEE7E}"/>
                  </a:ext>
                </a:extLst>
              </p:cNvPr>
              <p:cNvSpPr>
                <a:spLocks noGrp="1"/>
              </p:cNvSpPr>
              <p:nvPr>
                <p:ph idx="1"/>
              </p:nvPr>
            </p:nvSpPr>
            <p:spPr/>
            <p:txBody>
              <a:bodyPr>
                <a:normAutofit/>
              </a:bodyPr>
              <a:lstStyle/>
              <a:p>
                <a:r>
                  <a:rPr lang="en-US" sz="2400" dirty="0"/>
                  <a:t>Synthetic wavelength </a:t>
                </a:r>
                <a14:m>
                  <m:oMath xmlns:m="http://schemas.openxmlformats.org/officeDocument/2006/math">
                    <m:r>
                      <a:rPr lang="el-GR" sz="2400" i="1">
                        <a:latin typeface="Cambria Math" panose="02040503050406030204" pitchFamily="18" charset="0"/>
                      </a:rPr>
                      <m:t>𝛬</m:t>
                    </m:r>
                    <m:r>
                      <a:rPr lang="en-US" sz="2400" b="0" i="1" smtClean="0">
                        <a:latin typeface="Cambria Math" panose="02040503050406030204" pitchFamily="18" charset="0"/>
                      </a:rPr>
                      <m:t>=0.025</m:t>
                    </m:r>
                    <m:r>
                      <a:rPr lang="en-US" sz="2400" b="0" i="1" smtClean="0">
                        <a:latin typeface="Cambria Math" panose="02040503050406030204" pitchFamily="18" charset="0"/>
                      </a:rPr>
                      <m:t>𝑚𝑚</m:t>
                    </m:r>
                  </m:oMath>
                </a14:m>
                <a:r>
                  <a:rPr lang="en-US" sz="2400" dirty="0"/>
                  <a:t> – Too small?</a:t>
                </a:r>
              </a:p>
              <a:p>
                <a:pPr lvl="1"/>
                <a:r>
                  <a:rPr lang="en-US" sz="2000" dirty="0"/>
                  <a:t>Path length aberration mostly below </a:t>
                </a:r>
                <a14:m>
                  <m:oMath xmlns:m="http://schemas.openxmlformats.org/officeDocument/2006/math">
                    <m:r>
                      <a:rPr lang="el-GR" sz="2000" i="1" smtClean="0">
                        <a:latin typeface="Cambria Math" panose="02040503050406030204" pitchFamily="18" charset="0"/>
                      </a:rPr>
                      <m:t>𝛬</m:t>
                    </m:r>
                    <m:r>
                      <a:rPr lang="en-US" sz="2000" b="0" i="1" smtClean="0">
                        <a:latin typeface="Cambria Math" panose="02040503050406030204" pitchFamily="18" charset="0"/>
                      </a:rPr>
                      <m:t>/4</m:t>
                    </m:r>
                  </m:oMath>
                </a14:m>
                <a:r>
                  <a:rPr lang="en-US" sz="2000" dirty="0"/>
                  <a:t> limit from [5]</a:t>
                </a:r>
              </a:p>
              <a:p>
                <a:r>
                  <a:rPr lang="en-US" sz="2400" dirty="0"/>
                  <a:t>Larger </a:t>
                </a:r>
                <a14:m>
                  <m:oMath xmlns:m="http://schemas.openxmlformats.org/officeDocument/2006/math">
                    <m:r>
                      <a:rPr lang="el-GR" sz="2400" i="1" smtClean="0">
                        <a:latin typeface="Cambria Math" panose="02040503050406030204" pitchFamily="18" charset="0"/>
                      </a:rPr>
                      <m:t>𝛬</m:t>
                    </m:r>
                    <m:r>
                      <a:rPr lang="el-GR" sz="2400" i="1" smtClean="0">
                        <a:latin typeface="Cambria Math" panose="02040503050406030204" pitchFamily="18" charset="0"/>
                      </a:rPr>
                      <m:t> </m:t>
                    </m:r>
                  </m:oMath>
                </a14:m>
                <a:r>
                  <a:rPr lang="en-US" sz="2400" dirty="0"/>
                  <a:t>used in existing literature ([5] and [6])</a:t>
                </a:r>
              </a:p>
            </p:txBody>
          </p:sp>
        </mc:Choice>
        <mc:Fallback xmlns="">
          <p:sp>
            <p:nvSpPr>
              <p:cNvPr id="3" name="Content Placeholder 2">
                <a:extLst>
                  <a:ext uri="{FF2B5EF4-FFF2-40B4-BE49-F238E27FC236}">
                    <a16:creationId xmlns:a16="http://schemas.microsoft.com/office/drawing/2014/main" id="{C4793C0E-545B-AA54-59F1-9628F8ABEE7E}"/>
                  </a:ext>
                </a:extLst>
              </p:cNvPr>
              <p:cNvSpPr>
                <a:spLocks noGrp="1" noRot="1" noChangeAspect="1" noMove="1" noResize="1" noEditPoints="1" noAdjustHandles="1" noChangeArrowheads="1" noChangeShapeType="1" noTextEdit="1"/>
              </p:cNvSpPr>
              <p:nvPr>
                <p:ph idx="1"/>
              </p:nvPr>
            </p:nvSpPr>
            <p:spPr>
              <a:blipFill>
                <a:blip r:embed="rId3"/>
                <a:stretch>
                  <a:fillRect l="-963" t="-11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3CB0A5-5318-903A-5EC5-FBA029E877F0}"/>
              </a:ext>
            </a:extLst>
          </p:cNvPr>
          <p:cNvSpPr>
            <a:spLocks noGrp="1"/>
          </p:cNvSpPr>
          <p:nvPr>
            <p:ph type="sldNum" sz="quarter" idx="12"/>
          </p:nvPr>
        </p:nvSpPr>
        <p:spPr/>
        <p:txBody>
          <a:bodyPr/>
          <a:lstStyle/>
          <a:p>
            <a:fld id="{106E12CD-FCB1-464E-A775-0B83FDDACE03}" type="slidenum">
              <a:rPr lang="en-US" smtClean="0"/>
              <a:pPr/>
              <a:t>26</a:t>
            </a:fld>
            <a:endParaRPr lang="en-US"/>
          </a:p>
        </p:txBody>
      </p:sp>
      <p:sp>
        <p:nvSpPr>
          <p:cNvPr id="5" name="Content Placeholder 2">
            <a:extLst>
              <a:ext uri="{FF2B5EF4-FFF2-40B4-BE49-F238E27FC236}">
                <a16:creationId xmlns:a16="http://schemas.microsoft.com/office/drawing/2014/main" id="{5B5A87CD-2D63-E120-6E15-4C25036FD211}"/>
              </a:ext>
            </a:extLst>
          </p:cNvPr>
          <p:cNvSpPr txBox="1">
            <a:spLocks/>
          </p:cNvSpPr>
          <p:nvPr/>
        </p:nvSpPr>
        <p:spPr>
          <a:xfrm>
            <a:off x="1040675" y="3354014"/>
            <a:ext cx="7062650" cy="1280160"/>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1200" dirty="0"/>
              <a:t>[5]	F. Willomitzer, P. V. Rangarajan, F. Li, M. M. Balaji, M. P. Christensen, and O. Cossairt, “Fast 	non-line-of-sight imaging with high-resolution and wide field of view using synthetic wavelength	holography,” Nature Communications, vol. 12, p. 6647, Nov 2021.</a:t>
            </a:r>
          </a:p>
          <a:p>
            <a:pPr marL="0" indent="0">
              <a:buFont typeface="Arial"/>
              <a:buNone/>
            </a:pPr>
            <a:r>
              <a:rPr lang="en-US" sz="1200" dirty="0"/>
              <a:t>[6]	Y. Wu, F. Li, F. Willomitzer, A. </a:t>
            </a:r>
            <a:r>
              <a:rPr lang="en-US" sz="1200" dirty="0" err="1"/>
              <a:t>Veeraraghavan</a:t>
            </a:r>
            <a:r>
              <a:rPr lang="en-US" sz="1200" dirty="0"/>
              <a:t>, and O. Cossairt, “WISHED: Wavefront imaging 	sensor with high resolution and depth ranging,” 2020 IEEE International Conference on 	Computational Photography (ICCP), 2020.</a:t>
            </a:r>
          </a:p>
        </p:txBody>
      </p:sp>
    </p:spTree>
    <p:extLst>
      <p:ext uri="{BB962C8B-B14F-4D97-AF65-F5344CB8AC3E}">
        <p14:creationId xmlns:p14="http://schemas.microsoft.com/office/powerpoint/2010/main" val="4088697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8B8A2-5CDE-2A84-CE34-A76AD4994848}"/>
              </a:ext>
            </a:extLst>
          </p:cNvPr>
          <p:cNvSpPr>
            <a:spLocks noGrp="1"/>
          </p:cNvSpPr>
          <p:nvPr>
            <p:ph type="title"/>
          </p:nvPr>
        </p:nvSpPr>
        <p:spPr/>
        <p:txBody>
          <a:bodyPr/>
          <a:lstStyle/>
          <a:p>
            <a:r>
              <a:rPr lang="en-US" dirty="0"/>
              <a:t>Conclusion</a:t>
            </a:r>
          </a:p>
        </p:txBody>
      </p:sp>
      <p:sp>
        <p:nvSpPr>
          <p:cNvPr id="4" name="Slide Number Placeholder 3">
            <a:extLst>
              <a:ext uri="{FF2B5EF4-FFF2-40B4-BE49-F238E27FC236}">
                <a16:creationId xmlns:a16="http://schemas.microsoft.com/office/drawing/2014/main" id="{B067CA56-4261-F75D-9B72-B21271CDE19D}"/>
              </a:ext>
            </a:extLst>
          </p:cNvPr>
          <p:cNvSpPr>
            <a:spLocks noGrp="1"/>
          </p:cNvSpPr>
          <p:nvPr>
            <p:ph type="sldNum" sz="quarter" idx="12"/>
          </p:nvPr>
        </p:nvSpPr>
        <p:spPr/>
        <p:txBody>
          <a:bodyPr/>
          <a:lstStyle/>
          <a:p>
            <a:fld id="{106E12CD-FCB1-464E-A775-0B83FDDACE03}" type="slidenum">
              <a:rPr lang="en-US" smtClean="0"/>
              <a:pPr/>
              <a:t>27</a:t>
            </a:fld>
            <a:endParaRPr lang="en-US"/>
          </a:p>
        </p:txBody>
      </p:sp>
      <p:cxnSp>
        <p:nvCxnSpPr>
          <p:cNvPr id="9" name="Straight Arrow Connector 8">
            <a:extLst>
              <a:ext uri="{FF2B5EF4-FFF2-40B4-BE49-F238E27FC236}">
                <a16:creationId xmlns:a16="http://schemas.microsoft.com/office/drawing/2014/main" id="{432108E5-E31D-1908-6D61-33F57CB83F22}"/>
              </a:ext>
            </a:extLst>
          </p:cNvPr>
          <p:cNvCxnSpPr>
            <a:cxnSpLocks/>
            <a:stCxn id="7" idx="5"/>
            <a:endCxn id="8" idx="1"/>
          </p:cNvCxnSpPr>
          <p:nvPr/>
        </p:nvCxnSpPr>
        <p:spPr>
          <a:xfrm>
            <a:off x="3817699" y="1676340"/>
            <a:ext cx="873740" cy="178191"/>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DF650AE-32E0-38C2-1E7E-7C72D82DFF22}"/>
              </a:ext>
            </a:extLst>
          </p:cNvPr>
          <p:cNvCxnSpPr>
            <a:cxnSpLocks/>
            <a:stCxn id="14" idx="7"/>
            <a:endCxn id="8" idx="3"/>
          </p:cNvCxnSpPr>
          <p:nvPr/>
        </p:nvCxnSpPr>
        <p:spPr>
          <a:xfrm flipV="1">
            <a:off x="3933624" y="3492530"/>
            <a:ext cx="757815" cy="221909"/>
          </a:xfrm>
          <a:prstGeom prst="straightConnector1">
            <a:avLst/>
          </a:prstGeom>
          <a:ln w="57150">
            <a:solidFill>
              <a:schemeClr val="tx1"/>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80A42492-CC98-589C-4E13-8ACC5509A8CB}"/>
              </a:ext>
            </a:extLst>
          </p:cNvPr>
          <p:cNvSpPr/>
          <p:nvPr/>
        </p:nvSpPr>
        <p:spPr>
          <a:xfrm>
            <a:off x="933605" y="754619"/>
            <a:ext cx="3378926" cy="1079863"/>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Promising results in simulation</a:t>
            </a:r>
          </a:p>
        </p:txBody>
      </p:sp>
      <p:sp>
        <p:nvSpPr>
          <p:cNvPr id="14" name="Oval 13">
            <a:extLst>
              <a:ext uri="{FF2B5EF4-FFF2-40B4-BE49-F238E27FC236}">
                <a16:creationId xmlns:a16="http://schemas.microsoft.com/office/drawing/2014/main" id="{C24D0711-8133-B132-E736-DFDC79F5CE5C}"/>
              </a:ext>
            </a:extLst>
          </p:cNvPr>
          <p:cNvSpPr/>
          <p:nvPr/>
        </p:nvSpPr>
        <p:spPr>
          <a:xfrm>
            <a:off x="1380309" y="3567137"/>
            <a:ext cx="2991395" cy="100584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No model for aberrating media required</a:t>
            </a:r>
          </a:p>
        </p:txBody>
      </p:sp>
      <p:sp>
        <p:nvSpPr>
          <p:cNvPr id="8" name="Oval 7">
            <a:extLst>
              <a:ext uri="{FF2B5EF4-FFF2-40B4-BE49-F238E27FC236}">
                <a16:creationId xmlns:a16="http://schemas.microsoft.com/office/drawing/2014/main" id="{DEFEC96F-0A35-6B8E-FD97-A951DB71E5B8}"/>
              </a:ext>
            </a:extLst>
          </p:cNvPr>
          <p:cNvSpPr/>
          <p:nvPr/>
        </p:nvSpPr>
        <p:spPr>
          <a:xfrm>
            <a:off x="4005943" y="1515291"/>
            <a:ext cx="4680857" cy="2316479"/>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2400" b="1" dirty="0"/>
              <a:t>Synthetic wavelength DORT can image small, discrete scatterers behind aberrating media?</a:t>
            </a:r>
          </a:p>
        </p:txBody>
      </p:sp>
    </p:spTree>
    <p:extLst>
      <p:ext uri="{BB962C8B-B14F-4D97-AF65-F5344CB8AC3E}">
        <p14:creationId xmlns:p14="http://schemas.microsoft.com/office/powerpoint/2010/main" val="1091913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CD5E8-D072-DA91-DF71-1B7895C0236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EDEBD45-A456-D96F-F393-751FDC3692F3}"/>
              </a:ext>
            </a:extLst>
          </p:cNvPr>
          <p:cNvSpPr>
            <a:spLocks noGrp="1"/>
          </p:cNvSpPr>
          <p:nvPr>
            <p:ph idx="1"/>
          </p:nvPr>
        </p:nvSpPr>
        <p:spPr/>
        <p:txBody>
          <a:bodyPr>
            <a:normAutofit/>
          </a:bodyPr>
          <a:lstStyle/>
          <a:p>
            <a:pPr marL="0" indent="0">
              <a:buNone/>
            </a:pPr>
            <a:r>
              <a:rPr lang="en-US" sz="1200" dirty="0"/>
              <a:t>[1]	</a:t>
            </a:r>
            <a:r>
              <a:rPr lang="en-US" sz="1200" dirty="0" err="1"/>
              <a:t>Boccara</a:t>
            </a:r>
            <a:r>
              <a:rPr lang="en-US" sz="1200" dirty="0"/>
              <a:t>, and S. </a:t>
            </a:r>
            <a:r>
              <a:rPr lang="en-US" sz="1200" dirty="0" err="1"/>
              <a:t>Gigan</a:t>
            </a:r>
            <a:r>
              <a:rPr lang="en-US" sz="1200" dirty="0"/>
              <a:t>, “Measuring the transmission matrix in optics: An approach to the study 	and control of 	light propagation in disordered media,” Physical Review Letters, vol. 104, no. 10, 	2010.</a:t>
            </a:r>
            <a:endParaRPr lang="en-US" sz="1200" dirty="0">
              <a:effectLst/>
            </a:endParaRPr>
          </a:p>
          <a:p>
            <a:pPr marL="0" indent="0">
              <a:buNone/>
            </a:pPr>
            <a:r>
              <a:rPr lang="en-US" sz="1200" dirty="0">
                <a:effectLst/>
              </a:rPr>
              <a:t>[</a:t>
            </a:r>
            <a:r>
              <a:rPr lang="en-US" sz="1200" dirty="0"/>
              <a:t>2</a:t>
            </a:r>
            <a:r>
              <a:rPr lang="en-US" sz="1200" dirty="0">
                <a:effectLst/>
              </a:rPr>
              <a:t>]	</a:t>
            </a:r>
            <a:r>
              <a:rPr lang="en-US" sz="1200" dirty="0"/>
              <a:t>C. A. Metzler, M. K. Sharma, S. Nagesh, R. G. </a:t>
            </a:r>
            <a:r>
              <a:rPr lang="en-US" sz="1200" dirty="0" err="1"/>
              <a:t>Baraniuk</a:t>
            </a:r>
            <a:r>
              <a:rPr lang="en-US" sz="1200" dirty="0"/>
              <a:t>, O. Cossairt, and A. </a:t>
            </a:r>
            <a:r>
              <a:rPr lang="en-US" sz="1200" dirty="0" err="1"/>
              <a:t>Veeraraghavan</a:t>
            </a:r>
            <a:r>
              <a:rPr lang="en-US" sz="1200" dirty="0"/>
              <a:t>, 	“Coherent 	inverse scattering via transmission matrices: Efficient Phase Retrieval Algorithms and a public dataset,” 2017 	IEEE International Conference on Computational Photography (ICCP), 	2017.</a:t>
            </a:r>
          </a:p>
          <a:p>
            <a:pPr marL="0" indent="0">
              <a:buNone/>
            </a:pPr>
            <a:r>
              <a:rPr lang="en-US" sz="1200" dirty="0"/>
              <a:t>[3]	M. K. Sharma, C. A. Metzler, S. Nagesh, R. G. </a:t>
            </a:r>
            <a:r>
              <a:rPr lang="en-US" sz="1200" dirty="0" err="1"/>
              <a:t>Baraniuk</a:t>
            </a:r>
            <a:r>
              <a:rPr lang="en-US" sz="1200" dirty="0"/>
              <a:t>, O. Cossairt, and A. </a:t>
            </a:r>
            <a:r>
              <a:rPr lang="en-US" sz="1200" dirty="0" err="1"/>
              <a:t>Veeraraghavan</a:t>
            </a:r>
            <a:r>
              <a:rPr lang="en-US" sz="1200" dirty="0"/>
              <a:t>,	“Inverse 	scattering via transmission matrices: Broadband illumination and fast phase retrieval algorithms,” IEEE 	Transactions on Computational Imaging, vol. 6, p. 95–108, 2020.</a:t>
            </a:r>
          </a:p>
          <a:p>
            <a:pPr marL="0" indent="0">
              <a:buNone/>
            </a:pPr>
            <a:r>
              <a:rPr lang="en-US" sz="1200" dirty="0"/>
              <a:t>[4]	M. Fink and C. Prada, Detection and Imaging in Complex Media with the D.O.R.T. Method, pp. 107–134. 	Springer Berlin Heidelberg, 2002. From the book titled Imaging of Complex Media with acoustic and seismic 	waves.</a:t>
            </a:r>
          </a:p>
          <a:p>
            <a:pPr marL="0" indent="0">
              <a:buNone/>
            </a:pPr>
            <a:r>
              <a:rPr lang="en-US" sz="1200" dirty="0"/>
              <a:t>[5]	F. Willomitzer, P. V. Rangarajan, F. Li, M. M. Balaji, M. P. Christensen, and O. Cossairt, “</a:t>
            </a:r>
            <a:r>
              <a:rPr lang="en-US" sz="1200"/>
              <a:t>Fast non-line-of-sight </a:t>
            </a:r>
            <a:r>
              <a:rPr lang="en-US" sz="1200" dirty="0"/>
              <a:t>	imaging with high-resolution and wide field of view using synthetic wavelength holography,” Nature 	Communications, vol. 12, p. 6647, Nov 2021.</a:t>
            </a:r>
          </a:p>
          <a:p>
            <a:pPr marL="0" indent="0">
              <a:buNone/>
            </a:pPr>
            <a:r>
              <a:rPr lang="en-US" sz="1200" dirty="0"/>
              <a:t>[6]	Y. Wu, F. Li, F. Willomitzer, A. </a:t>
            </a:r>
            <a:r>
              <a:rPr lang="en-US" sz="1200" dirty="0" err="1"/>
              <a:t>Veeraraghavan</a:t>
            </a:r>
            <a:r>
              <a:rPr lang="en-US" sz="1200" dirty="0"/>
              <a:t>, and O. Cossairt, “WISHED: Wavefront imaging 	sensor with high 	resolution and depth ranging,” 2020 IEEE International Conference on Computational Photography (ICCP), 	2020.</a:t>
            </a:r>
          </a:p>
          <a:p>
            <a:pPr marL="0" indent="0">
              <a:buNone/>
            </a:pPr>
            <a:r>
              <a:rPr lang="en-US" sz="1200" dirty="0"/>
              <a:t>[7]	J. W. Goodman, Statistical Optics. Wiley, 2nd ed., 2015. Sections 7.1.1 and 8.2.</a:t>
            </a:r>
          </a:p>
        </p:txBody>
      </p:sp>
      <p:sp>
        <p:nvSpPr>
          <p:cNvPr id="4" name="Slide Number Placeholder 3">
            <a:extLst>
              <a:ext uri="{FF2B5EF4-FFF2-40B4-BE49-F238E27FC236}">
                <a16:creationId xmlns:a16="http://schemas.microsoft.com/office/drawing/2014/main" id="{8FE57BFA-2D8E-E15D-C24F-D6587F271D3D}"/>
              </a:ext>
            </a:extLst>
          </p:cNvPr>
          <p:cNvSpPr>
            <a:spLocks noGrp="1"/>
          </p:cNvSpPr>
          <p:nvPr>
            <p:ph type="sldNum" sz="quarter" idx="12"/>
          </p:nvPr>
        </p:nvSpPr>
        <p:spPr/>
        <p:txBody>
          <a:bodyPr/>
          <a:lstStyle/>
          <a:p>
            <a:fld id="{106E12CD-FCB1-464E-A775-0B83FDDACE03}" type="slidenum">
              <a:rPr lang="en-US" smtClean="0"/>
              <a:pPr/>
              <a:t>28</a:t>
            </a:fld>
            <a:endParaRPr lang="en-US"/>
          </a:p>
        </p:txBody>
      </p:sp>
    </p:spTree>
    <p:extLst>
      <p:ext uri="{BB962C8B-B14F-4D97-AF65-F5344CB8AC3E}">
        <p14:creationId xmlns:p14="http://schemas.microsoft.com/office/powerpoint/2010/main" val="1015261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96774-B56C-D0D7-F84A-664995987EB2}"/>
              </a:ext>
            </a:extLst>
          </p:cNvPr>
          <p:cNvSpPr>
            <a:spLocks noGrp="1"/>
          </p:cNvSpPr>
          <p:nvPr>
            <p:ph type="title"/>
          </p:nvPr>
        </p:nvSpPr>
        <p:spPr/>
        <p:txBody>
          <a:bodyPr/>
          <a:lstStyle/>
          <a:p>
            <a:r>
              <a:rPr lang="en-US" dirty="0"/>
              <a:t>Outline of this talk</a:t>
            </a:r>
          </a:p>
        </p:txBody>
      </p:sp>
      <p:sp>
        <p:nvSpPr>
          <p:cNvPr id="3" name="Content Placeholder 2">
            <a:extLst>
              <a:ext uri="{FF2B5EF4-FFF2-40B4-BE49-F238E27FC236}">
                <a16:creationId xmlns:a16="http://schemas.microsoft.com/office/drawing/2014/main" id="{29E7BCC3-BA6D-E404-6A8A-BAAC1D608922}"/>
              </a:ext>
            </a:extLst>
          </p:cNvPr>
          <p:cNvSpPr>
            <a:spLocks noGrp="1"/>
          </p:cNvSpPr>
          <p:nvPr>
            <p:ph idx="1"/>
          </p:nvPr>
        </p:nvSpPr>
        <p:spPr/>
        <p:txBody>
          <a:bodyPr/>
          <a:lstStyle/>
          <a:p>
            <a:r>
              <a:rPr lang="en-US" dirty="0"/>
              <a:t>Background</a:t>
            </a:r>
          </a:p>
          <a:p>
            <a:pPr lvl="1"/>
            <a:r>
              <a:rPr lang="en-US" dirty="0"/>
              <a:t>Transfer matrices</a:t>
            </a:r>
          </a:p>
          <a:p>
            <a:pPr lvl="1"/>
            <a:r>
              <a:rPr lang="en-US" dirty="0"/>
              <a:t>Synthetic wavelengths</a:t>
            </a:r>
          </a:p>
          <a:p>
            <a:r>
              <a:rPr lang="en-US" dirty="0"/>
              <a:t>Synthetic Wavelength DORT (SW-DORT)</a:t>
            </a:r>
          </a:p>
          <a:p>
            <a:pPr lvl="1"/>
            <a:r>
              <a:rPr lang="en-US" dirty="0"/>
              <a:t>Explanation</a:t>
            </a:r>
          </a:p>
          <a:p>
            <a:pPr lvl="1"/>
            <a:r>
              <a:rPr lang="en-US" dirty="0"/>
              <a:t>Results</a:t>
            </a:r>
          </a:p>
          <a:p>
            <a:pPr lvl="1"/>
            <a:r>
              <a:rPr lang="en-US" dirty="0"/>
              <a:t>Conclusion</a:t>
            </a:r>
          </a:p>
        </p:txBody>
      </p:sp>
      <p:sp>
        <p:nvSpPr>
          <p:cNvPr id="4" name="Slide Number Placeholder 3">
            <a:extLst>
              <a:ext uri="{FF2B5EF4-FFF2-40B4-BE49-F238E27FC236}">
                <a16:creationId xmlns:a16="http://schemas.microsoft.com/office/drawing/2014/main" id="{F4C70EE3-FF2F-FF74-DC7C-6E0B5EA3546A}"/>
              </a:ext>
            </a:extLst>
          </p:cNvPr>
          <p:cNvSpPr>
            <a:spLocks noGrp="1"/>
          </p:cNvSpPr>
          <p:nvPr>
            <p:ph type="sldNum" sz="quarter" idx="12"/>
          </p:nvPr>
        </p:nvSpPr>
        <p:spPr/>
        <p:txBody>
          <a:bodyPr/>
          <a:lstStyle/>
          <a:p>
            <a:fld id="{106E12CD-FCB1-464E-A775-0B83FDDACE03}" type="slidenum">
              <a:rPr lang="en-US" smtClean="0"/>
              <a:pPr/>
              <a:t>2</a:t>
            </a:fld>
            <a:endParaRPr lang="en-US"/>
          </a:p>
        </p:txBody>
      </p:sp>
    </p:spTree>
    <p:extLst>
      <p:ext uri="{BB962C8B-B14F-4D97-AF65-F5344CB8AC3E}">
        <p14:creationId xmlns:p14="http://schemas.microsoft.com/office/powerpoint/2010/main" val="2914181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D6A52-2CB7-82EC-EF6E-CEF6E02B01E9}"/>
              </a:ext>
            </a:extLst>
          </p:cNvPr>
          <p:cNvSpPr>
            <a:spLocks noGrp="1"/>
          </p:cNvSpPr>
          <p:nvPr>
            <p:ph type="ctrTitle"/>
          </p:nvPr>
        </p:nvSpPr>
        <p:spPr/>
        <p:txBody>
          <a:bodyPr/>
          <a:lstStyle/>
          <a:p>
            <a:r>
              <a:rPr lang="en-US" dirty="0"/>
              <a:t>Extra Slides</a:t>
            </a:r>
          </a:p>
        </p:txBody>
      </p:sp>
      <p:sp>
        <p:nvSpPr>
          <p:cNvPr id="3" name="Subtitle 2">
            <a:extLst>
              <a:ext uri="{FF2B5EF4-FFF2-40B4-BE49-F238E27FC236}">
                <a16:creationId xmlns:a16="http://schemas.microsoft.com/office/drawing/2014/main" id="{D6BBF427-3A3B-7237-B56D-996F00C06310}"/>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3CA3DFA-F7BF-7D15-7FA8-612B98637720}"/>
              </a:ext>
            </a:extLst>
          </p:cNvPr>
          <p:cNvSpPr>
            <a:spLocks noGrp="1"/>
          </p:cNvSpPr>
          <p:nvPr>
            <p:ph type="sldNum" sz="quarter" idx="12"/>
          </p:nvPr>
        </p:nvSpPr>
        <p:spPr/>
        <p:txBody>
          <a:bodyPr/>
          <a:lstStyle/>
          <a:p>
            <a:fld id="{106E12CD-FCB1-464E-A775-0B83FDDACE03}" type="slidenum">
              <a:rPr lang="en-US" smtClean="0"/>
              <a:pPr/>
              <a:t>29</a:t>
            </a:fld>
            <a:endParaRPr lang="en-US" dirty="0"/>
          </a:p>
        </p:txBody>
      </p:sp>
    </p:spTree>
    <p:extLst>
      <p:ext uri="{BB962C8B-B14F-4D97-AF65-F5344CB8AC3E}">
        <p14:creationId xmlns:p14="http://schemas.microsoft.com/office/powerpoint/2010/main" val="487221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DBAF2-33B3-0842-EA2D-8BB330B85F76}"/>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9075EC03-0BA0-A80F-5FDE-285BEBC690AF}"/>
              </a:ext>
            </a:extLst>
          </p:cNvPr>
          <p:cNvSpPr>
            <a:spLocks noGrp="1"/>
          </p:cNvSpPr>
          <p:nvPr>
            <p:ph idx="1"/>
          </p:nvPr>
        </p:nvSpPr>
        <p:spPr/>
        <p:txBody>
          <a:bodyPr>
            <a:normAutofit/>
          </a:bodyPr>
          <a:lstStyle/>
          <a:p>
            <a:r>
              <a:rPr lang="en-US" sz="2400" dirty="0"/>
              <a:t>Combine two techniques:</a:t>
            </a:r>
          </a:p>
          <a:p>
            <a:pPr lvl="1"/>
            <a:r>
              <a:rPr lang="en-US" sz="2000" dirty="0"/>
              <a:t>DORT technique</a:t>
            </a:r>
          </a:p>
          <a:p>
            <a:pPr lvl="1"/>
            <a:r>
              <a:rPr lang="en-US" sz="2000" dirty="0"/>
              <a:t>Synthetic wavelengths</a:t>
            </a:r>
          </a:p>
          <a:p>
            <a:r>
              <a:rPr lang="en-US" sz="2400" dirty="0"/>
              <a:t>Use numerical backpropagation of fields</a:t>
            </a:r>
          </a:p>
          <a:p>
            <a:endParaRPr lang="en-US" sz="2400" dirty="0"/>
          </a:p>
          <a:p>
            <a:endParaRPr lang="en-US" sz="2400" dirty="0"/>
          </a:p>
          <a:p>
            <a:pPr marL="0" indent="0">
              <a:buNone/>
            </a:pPr>
            <a:r>
              <a:rPr lang="en-US" sz="2400" b="1" dirty="0"/>
              <a:t>Result:</a:t>
            </a:r>
          </a:p>
          <a:p>
            <a:pPr marL="0" indent="0">
              <a:buNone/>
            </a:pPr>
            <a:r>
              <a:rPr lang="en-US" sz="2400" dirty="0"/>
              <a:t>	Images of small, discrete scatterers are obtained</a:t>
            </a:r>
          </a:p>
        </p:txBody>
      </p:sp>
      <p:sp>
        <p:nvSpPr>
          <p:cNvPr id="4" name="Slide Number Placeholder 3">
            <a:extLst>
              <a:ext uri="{FF2B5EF4-FFF2-40B4-BE49-F238E27FC236}">
                <a16:creationId xmlns:a16="http://schemas.microsoft.com/office/drawing/2014/main" id="{F5AA96E5-BB78-7DFC-25D5-DC980E137C59}"/>
              </a:ext>
            </a:extLst>
          </p:cNvPr>
          <p:cNvSpPr>
            <a:spLocks noGrp="1"/>
          </p:cNvSpPr>
          <p:nvPr>
            <p:ph type="sldNum" sz="quarter" idx="12"/>
          </p:nvPr>
        </p:nvSpPr>
        <p:spPr/>
        <p:txBody>
          <a:bodyPr/>
          <a:lstStyle/>
          <a:p>
            <a:fld id="{106E12CD-FCB1-464E-A775-0B83FDDACE03}" type="slidenum">
              <a:rPr lang="en-US" smtClean="0"/>
              <a:pPr/>
              <a:t>30</a:t>
            </a:fld>
            <a:endParaRPr lang="en-US"/>
          </a:p>
        </p:txBody>
      </p:sp>
      <p:cxnSp>
        <p:nvCxnSpPr>
          <p:cNvPr id="6" name="Straight Connector 5">
            <a:extLst>
              <a:ext uri="{FF2B5EF4-FFF2-40B4-BE49-F238E27FC236}">
                <a16:creationId xmlns:a16="http://schemas.microsoft.com/office/drawing/2014/main" id="{7D63A283-45F8-B407-9F10-89FDED8A6EB0}"/>
              </a:ext>
            </a:extLst>
          </p:cNvPr>
          <p:cNvCxnSpPr/>
          <p:nvPr/>
        </p:nvCxnSpPr>
        <p:spPr>
          <a:xfrm>
            <a:off x="6203224" y="920750"/>
            <a:ext cx="33092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2BEA679-C6F9-EDCF-0A15-EE471AC81A31}"/>
              </a:ext>
            </a:extLst>
          </p:cNvPr>
          <p:cNvCxnSpPr>
            <a:cxnSpLocks/>
          </p:cNvCxnSpPr>
          <p:nvPr/>
        </p:nvCxnSpPr>
        <p:spPr>
          <a:xfrm>
            <a:off x="6521087" y="920750"/>
            <a:ext cx="0" cy="1620044"/>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D3ABA59-1899-9016-3D29-4060445AEDDF}"/>
              </a:ext>
            </a:extLst>
          </p:cNvPr>
          <p:cNvCxnSpPr/>
          <p:nvPr/>
        </p:nvCxnSpPr>
        <p:spPr>
          <a:xfrm>
            <a:off x="6203224" y="2540794"/>
            <a:ext cx="330926"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6BA9ACC-8E70-756D-4C15-F8770D723991}"/>
              </a:ext>
            </a:extLst>
          </p:cNvPr>
          <p:cNvSpPr txBox="1"/>
          <p:nvPr/>
        </p:nvSpPr>
        <p:spPr>
          <a:xfrm>
            <a:off x="6534150" y="1405157"/>
            <a:ext cx="1724025" cy="646331"/>
          </a:xfrm>
          <a:prstGeom prst="rect">
            <a:avLst/>
          </a:prstGeom>
          <a:noFill/>
        </p:spPr>
        <p:txBody>
          <a:bodyPr wrap="square" rtlCol="0">
            <a:spAutoFit/>
          </a:bodyPr>
          <a:lstStyle/>
          <a:p>
            <a:r>
              <a:rPr lang="en-US" dirty="0"/>
              <a:t>Done in the optical regime</a:t>
            </a:r>
          </a:p>
        </p:txBody>
      </p:sp>
    </p:spTree>
    <p:extLst>
      <p:ext uri="{BB962C8B-B14F-4D97-AF65-F5344CB8AC3E}">
        <p14:creationId xmlns:p14="http://schemas.microsoft.com/office/powerpoint/2010/main" val="1959176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B7D19-B240-D5B1-0428-C60E4C975DAC}"/>
              </a:ext>
            </a:extLst>
          </p:cNvPr>
          <p:cNvSpPr>
            <a:spLocks noGrp="1"/>
          </p:cNvSpPr>
          <p:nvPr>
            <p:ph type="title"/>
          </p:nvPr>
        </p:nvSpPr>
        <p:spPr/>
        <p:txBody>
          <a:bodyPr/>
          <a:lstStyle/>
          <a:p>
            <a:r>
              <a:rPr lang="en-US" sz="2000" dirty="0"/>
              <a:t>Transfer Matrix Measurement Process for a Single Frequency</a:t>
            </a:r>
            <a:br>
              <a:rPr lang="en-US" sz="2000" dirty="0"/>
            </a:br>
            <a:r>
              <a:rPr lang="en-US" sz="2000" dirty="0"/>
              <a:t>(For RF/Microwave and Acoustics)</a:t>
            </a:r>
          </a:p>
        </p:txBody>
      </p:sp>
      <p:sp>
        <p:nvSpPr>
          <p:cNvPr id="4" name="Slide Number Placeholder 3">
            <a:extLst>
              <a:ext uri="{FF2B5EF4-FFF2-40B4-BE49-F238E27FC236}">
                <a16:creationId xmlns:a16="http://schemas.microsoft.com/office/drawing/2014/main" id="{6D74A52D-6FF0-8473-8C3E-4F46208412BA}"/>
              </a:ext>
            </a:extLst>
          </p:cNvPr>
          <p:cNvSpPr>
            <a:spLocks noGrp="1"/>
          </p:cNvSpPr>
          <p:nvPr>
            <p:ph type="sldNum" sz="quarter" idx="12"/>
          </p:nvPr>
        </p:nvSpPr>
        <p:spPr/>
        <p:txBody>
          <a:bodyPr/>
          <a:lstStyle/>
          <a:p>
            <a:fld id="{106E12CD-FCB1-464E-A775-0B83FDDACE03}" type="slidenum">
              <a:rPr lang="en-US" smtClean="0"/>
              <a:pPr/>
              <a:t>31</a:t>
            </a:fld>
            <a:endParaRPr lang="en-US"/>
          </a:p>
        </p:txBody>
      </p:sp>
      <p:pic>
        <p:nvPicPr>
          <p:cNvPr id="7" name="cw_focusing">
            <a:hlinkClick r:id="" action="ppaction://media"/>
            <a:extLst>
              <a:ext uri="{FF2B5EF4-FFF2-40B4-BE49-F238E27FC236}">
                <a16:creationId xmlns:a16="http://schemas.microsoft.com/office/drawing/2014/main" id="{7CA9D175-05D3-3BC9-4DCB-2743947DCC8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752475" y="857250"/>
            <a:ext cx="7639050" cy="3803650"/>
          </a:xfrm>
        </p:spPr>
      </p:pic>
    </p:spTree>
    <p:extLst>
      <p:ext uri="{BB962C8B-B14F-4D97-AF65-F5344CB8AC3E}">
        <p14:creationId xmlns:p14="http://schemas.microsoft.com/office/powerpoint/2010/main" val="1439249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1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1AAF-F93C-77DB-E380-31F031B7BAE1}"/>
              </a:ext>
            </a:extLst>
          </p:cNvPr>
          <p:cNvSpPr>
            <a:spLocks noGrp="1"/>
          </p:cNvSpPr>
          <p:nvPr>
            <p:ph type="title"/>
          </p:nvPr>
        </p:nvSpPr>
        <p:spPr/>
        <p:txBody>
          <a:bodyPr/>
          <a:lstStyle/>
          <a:p>
            <a:r>
              <a:rPr lang="en-US" dirty="0"/>
              <a:t>Transfer Matrix – DORT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9357C5-1C43-6793-17BF-2BEBEDED3E96}"/>
                  </a:ext>
                </a:extLst>
              </p:cNvPr>
              <p:cNvSpPr>
                <a:spLocks noGrp="1"/>
              </p:cNvSpPr>
              <p:nvPr>
                <p:ph idx="1"/>
              </p:nvPr>
            </p:nvSpPr>
            <p:spPr/>
            <p:txBody>
              <a:bodyPr>
                <a:normAutofit/>
              </a:bodyPr>
              <a:lstStyle/>
              <a:p>
                <a:r>
                  <a:rPr lang="en-US" sz="2400" dirty="0"/>
                  <a:t>The transfer matrix </a:t>
                </a:r>
                <a14:m>
                  <m:oMath xmlns:m="http://schemas.openxmlformats.org/officeDocument/2006/math">
                    <m:r>
                      <a:rPr lang="en-US" sz="2400" b="1" i="1" smtClean="0">
                        <a:latin typeface="Cambria Math" panose="02040503050406030204" pitchFamily="18" charset="0"/>
                      </a:rPr>
                      <m:t>𝑯</m:t>
                    </m:r>
                    <m:d>
                      <m:dPr>
                        <m:ctrlPr>
                          <a:rPr lang="en-US" sz="2400" b="0" i="1" smtClean="0">
                            <a:latin typeface="Cambria Math" panose="02040503050406030204" pitchFamily="18" charset="0"/>
                          </a:rPr>
                        </m:ctrlPr>
                      </m:dPr>
                      <m:e>
                        <m:r>
                          <a:rPr lang="el-GR" sz="2400" i="1">
                            <a:latin typeface="Cambria Math" panose="02040503050406030204" pitchFamily="18" charset="0"/>
                            <a:ea typeface="Cambria Math" panose="02040503050406030204" pitchFamily="18" charset="0"/>
                          </a:rPr>
                          <m:t>𝜆</m:t>
                        </m:r>
                      </m:e>
                    </m:d>
                  </m:oMath>
                </a14:m>
                <a:r>
                  <a:rPr lang="en-US" sz="2400" dirty="0"/>
                  <a:t> can be modeled in three parts:</a:t>
                </a:r>
              </a:p>
              <a:p>
                <a:pPr marL="914400" lvl="1" indent="-457200">
                  <a:buFont typeface="+mj-lt"/>
                  <a:buAutoNum type="arabicPeriod"/>
                </a:pPr>
                <a:r>
                  <a:rPr lang="en-US" sz="2000" dirty="0"/>
                  <a:t>Propagation from the transmitting elements to the scatterers</a:t>
                </a:r>
              </a:p>
              <a:p>
                <a:pPr marL="914400" lvl="1" indent="-457200">
                  <a:buFont typeface="+mj-lt"/>
                  <a:buAutoNum type="arabicPeriod"/>
                </a:pPr>
                <a:r>
                  <a:rPr lang="en-US" sz="2000" dirty="0"/>
                  <a:t>Scattering, where fields incident on the scatterers are scattered</a:t>
                </a:r>
              </a:p>
              <a:p>
                <a:pPr marL="914400" lvl="1" indent="-457200">
                  <a:buFont typeface="+mj-lt"/>
                  <a:buAutoNum type="arabicPeriod"/>
                </a:pPr>
                <a:r>
                  <a:rPr lang="en-US" sz="2000" dirty="0"/>
                  <a:t>Propagation from the scatterers to the receiving elements</a:t>
                </a:r>
              </a:p>
              <a:p>
                <a:pPr marL="400050"/>
                <a:r>
                  <a:rPr lang="en-US" sz="2400" dirty="0"/>
                  <a:t>Each step can be described as a matrix</a:t>
                </a:r>
              </a:p>
              <a:p>
                <a:pPr marL="400050"/>
                <a14:m>
                  <m:oMath xmlns:m="http://schemas.openxmlformats.org/officeDocument/2006/math">
                    <m:r>
                      <a:rPr lang="en-US" sz="2400" b="1" i="1" smtClean="0">
                        <a:latin typeface="Cambria Math" panose="02040503050406030204" pitchFamily="18" charset="0"/>
                      </a:rPr>
                      <m:t>𝑯</m:t>
                    </m:r>
                    <m:d>
                      <m:dPr>
                        <m:ctrlPr>
                          <a:rPr lang="en-US" sz="2400" b="0" i="1" smtClean="0">
                            <a:latin typeface="Cambria Math" panose="02040503050406030204" pitchFamily="18" charset="0"/>
                          </a:rPr>
                        </m:ctrlPr>
                      </m:dPr>
                      <m:e>
                        <m:r>
                          <a:rPr lang="el-GR" sz="2400" i="1">
                            <a:latin typeface="Cambria Math" panose="02040503050406030204" pitchFamily="18" charset="0"/>
                            <a:ea typeface="Cambria Math" panose="02040503050406030204" pitchFamily="18" charset="0"/>
                          </a:rPr>
                          <m:t>𝜆</m:t>
                        </m:r>
                      </m:e>
                    </m:d>
                  </m:oMath>
                </a14:m>
                <a:r>
                  <a:rPr lang="en-US" sz="2400" dirty="0"/>
                  <a:t> is modeled as the product of these three matrices</a:t>
                </a:r>
                <a:endParaRPr lang="en-US" sz="2000" dirty="0"/>
              </a:p>
            </p:txBody>
          </p:sp>
        </mc:Choice>
        <mc:Fallback xmlns="">
          <p:sp>
            <p:nvSpPr>
              <p:cNvPr id="3" name="Content Placeholder 2">
                <a:extLst>
                  <a:ext uri="{FF2B5EF4-FFF2-40B4-BE49-F238E27FC236}">
                    <a16:creationId xmlns:a16="http://schemas.microsoft.com/office/drawing/2014/main" id="{CE9357C5-1C43-6793-17BF-2BEBEDED3E96}"/>
                  </a:ext>
                </a:extLst>
              </p:cNvPr>
              <p:cNvSpPr>
                <a:spLocks noGrp="1" noRot="1" noChangeAspect="1" noMove="1" noResize="1" noEditPoints="1" noAdjustHandles="1" noChangeArrowheads="1" noChangeShapeType="1" noTextEdit="1"/>
              </p:cNvSpPr>
              <p:nvPr>
                <p:ph idx="1"/>
              </p:nvPr>
            </p:nvSpPr>
            <p:spPr>
              <a:blipFill>
                <a:blip r:embed="rId3"/>
                <a:stretch>
                  <a:fillRect l="-963" t="-1124" r="-22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D0F7ED2-2EF6-E760-0DE1-80D255EF4D64}"/>
              </a:ext>
            </a:extLst>
          </p:cNvPr>
          <p:cNvSpPr>
            <a:spLocks noGrp="1"/>
          </p:cNvSpPr>
          <p:nvPr>
            <p:ph type="sldNum" sz="quarter" idx="12"/>
          </p:nvPr>
        </p:nvSpPr>
        <p:spPr/>
        <p:txBody>
          <a:bodyPr/>
          <a:lstStyle/>
          <a:p>
            <a:fld id="{106E12CD-FCB1-464E-A775-0B83FDDACE03}" type="slidenum">
              <a:rPr lang="en-US" smtClean="0"/>
              <a:pPr/>
              <a:t>32</a:t>
            </a:fld>
            <a:endParaRPr lang="en-US"/>
          </a:p>
        </p:txBody>
      </p:sp>
    </p:spTree>
    <p:extLst>
      <p:ext uri="{BB962C8B-B14F-4D97-AF65-F5344CB8AC3E}">
        <p14:creationId xmlns:p14="http://schemas.microsoft.com/office/powerpoint/2010/main" val="25045599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7B7FE-634C-22C6-3A60-46CA62F0CAA2}"/>
              </a:ext>
            </a:extLst>
          </p:cNvPr>
          <p:cNvSpPr>
            <a:spLocks noGrp="1"/>
          </p:cNvSpPr>
          <p:nvPr>
            <p:ph type="title"/>
          </p:nvPr>
        </p:nvSpPr>
        <p:spPr/>
        <p:txBody>
          <a:bodyPr/>
          <a:lstStyle/>
          <a:p>
            <a:r>
              <a:rPr lang="en-US" dirty="0"/>
              <a:t>Transfer Matrix – DORT Model</a:t>
            </a:r>
          </a:p>
        </p:txBody>
      </p:sp>
      <p:pic>
        <p:nvPicPr>
          <p:cNvPr id="6" name="Content Placeholder 5">
            <a:extLst>
              <a:ext uri="{FF2B5EF4-FFF2-40B4-BE49-F238E27FC236}">
                <a16:creationId xmlns:a16="http://schemas.microsoft.com/office/drawing/2014/main" id="{EE339031-D3DE-2CEF-FA66-DE33BBB4444B}"/>
              </a:ext>
            </a:extLst>
          </p:cNvPr>
          <p:cNvPicPr>
            <a:picLocks noGrp="1" noChangeAspect="1"/>
          </p:cNvPicPr>
          <p:nvPr>
            <p:ph idx="1"/>
          </p:nvPr>
        </p:nvPicPr>
        <p:blipFill>
          <a:blip r:embed="rId3"/>
          <a:stretch>
            <a:fillRect/>
          </a:stretch>
        </p:blipFill>
        <p:spPr>
          <a:xfrm>
            <a:off x="1420248" y="857250"/>
            <a:ext cx="6303503" cy="3803650"/>
          </a:xfrm>
        </p:spPr>
      </p:pic>
      <p:sp>
        <p:nvSpPr>
          <p:cNvPr id="4" name="Slide Number Placeholder 3">
            <a:extLst>
              <a:ext uri="{FF2B5EF4-FFF2-40B4-BE49-F238E27FC236}">
                <a16:creationId xmlns:a16="http://schemas.microsoft.com/office/drawing/2014/main" id="{0FC122CC-938A-ABBE-CE59-7BDF1B8D3A79}"/>
              </a:ext>
            </a:extLst>
          </p:cNvPr>
          <p:cNvSpPr>
            <a:spLocks noGrp="1"/>
          </p:cNvSpPr>
          <p:nvPr>
            <p:ph type="sldNum" sz="quarter" idx="12"/>
          </p:nvPr>
        </p:nvSpPr>
        <p:spPr/>
        <p:txBody>
          <a:bodyPr/>
          <a:lstStyle/>
          <a:p>
            <a:fld id="{106E12CD-FCB1-464E-A775-0B83FDDACE03}" type="slidenum">
              <a:rPr lang="en-US" smtClean="0"/>
              <a:pPr/>
              <a:t>33</a:t>
            </a:fld>
            <a:endParaRPr lang="en-US"/>
          </a:p>
        </p:txBody>
      </p:sp>
    </p:spTree>
    <p:extLst>
      <p:ext uri="{BB962C8B-B14F-4D97-AF65-F5344CB8AC3E}">
        <p14:creationId xmlns:p14="http://schemas.microsoft.com/office/powerpoint/2010/main" val="39253982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93A26-AEFC-ED6D-827A-FAD2413E64D9}"/>
              </a:ext>
            </a:extLst>
          </p:cNvPr>
          <p:cNvSpPr>
            <a:spLocks noGrp="1"/>
          </p:cNvSpPr>
          <p:nvPr>
            <p:ph type="title"/>
          </p:nvPr>
        </p:nvSpPr>
        <p:spPr/>
        <p:txBody>
          <a:bodyPr/>
          <a:lstStyle/>
          <a:p>
            <a:r>
              <a:rPr lang="en-US" dirty="0"/>
              <a:t>Transfer Matrix – DORT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6D6FA7-67F5-9D4F-3072-91EA18C675EB}"/>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𝑯</m:t>
                      </m:r>
                      <m:d>
                        <m:dPr>
                          <m:ctrlPr>
                            <a:rPr lang="en-US" sz="2800" b="0" i="1" smtClean="0">
                              <a:latin typeface="Cambria Math" panose="02040503050406030204" pitchFamily="18" charset="0"/>
                            </a:rPr>
                          </m:ctrlPr>
                        </m:dPr>
                        <m:e>
                          <m:r>
                            <a:rPr lang="el-GR" i="1">
                              <a:latin typeface="Cambria Math" panose="02040503050406030204" pitchFamily="18" charset="0"/>
                              <a:ea typeface="Cambria Math" panose="02040503050406030204" pitchFamily="18" charset="0"/>
                            </a:rPr>
                            <m:t>𝜆</m:t>
                          </m:r>
                        </m:e>
                      </m:d>
                      <m:r>
                        <a:rPr lang="en-US" sz="2800" b="0" i="1" smtClean="0">
                          <a:latin typeface="Cambria Math" panose="02040503050406030204" pitchFamily="18" charset="0"/>
                          <a:ea typeface="Cambria Math" panose="02040503050406030204" pitchFamily="18" charset="0"/>
                        </a:rPr>
                        <m:t>=</m:t>
                      </m:r>
                      <m:r>
                        <a:rPr lang="en-US" sz="2800" b="1" i="1" smtClean="0">
                          <a:latin typeface="Cambria Math" panose="02040503050406030204" pitchFamily="18" charset="0"/>
                          <a:ea typeface="Cambria Math" panose="02040503050406030204" pitchFamily="18" charset="0"/>
                        </a:rPr>
                        <m:t>𝑩</m:t>
                      </m:r>
                      <m:d>
                        <m:dPr>
                          <m:ctrlPr>
                            <a:rPr lang="en-US" sz="2800" i="1">
                              <a:latin typeface="Cambria Math" panose="02040503050406030204" pitchFamily="18" charset="0"/>
                            </a:rPr>
                          </m:ctrlPr>
                        </m:dPr>
                        <m:e>
                          <m:r>
                            <a:rPr lang="el-GR" i="1">
                              <a:latin typeface="Cambria Math" panose="02040503050406030204" pitchFamily="18" charset="0"/>
                              <a:ea typeface="Cambria Math" panose="02040503050406030204" pitchFamily="18" charset="0"/>
                            </a:rPr>
                            <m:t>𝜆</m:t>
                          </m:r>
                        </m:e>
                      </m:d>
                      <m:r>
                        <a:rPr lang="en-US" sz="2800" b="1" i="1" smtClean="0">
                          <a:latin typeface="Cambria Math" panose="02040503050406030204" pitchFamily="18" charset="0"/>
                        </a:rPr>
                        <m:t>𝑺</m:t>
                      </m:r>
                      <m:d>
                        <m:dPr>
                          <m:ctrlPr>
                            <a:rPr lang="en-US" sz="2800" i="1">
                              <a:latin typeface="Cambria Math" panose="02040503050406030204" pitchFamily="18" charset="0"/>
                            </a:rPr>
                          </m:ctrlPr>
                        </m:dPr>
                        <m:e>
                          <m:r>
                            <a:rPr lang="el-GR" i="1">
                              <a:latin typeface="Cambria Math" panose="02040503050406030204" pitchFamily="18" charset="0"/>
                              <a:ea typeface="Cambria Math" panose="02040503050406030204" pitchFamily="18" charset="0"/>
                            </a:rPr>
                            <m:t>𝜆</m:t>
                          </m:r>
                        </m:e>
                      </m:d>
                      <m:r>
                        <a:rPr lang="en-US" sz="2800" b="1" i="1" smtClean="0">
                          <a:latin typeface="Cambria Math" panose="02040503050406030204" pitchFamily="18" charset="0"/>
                          <a:ea typeface="Cambria Math" panose="02040503050406030204" pitchFamily="18" charset="0"/>
                        </a:rPr>
                        <m:t>𝑭</m:t>
                      </m:r>
                      <m:d>
                        <m:dPr>
                          <m:ctrlPr>
                            <a:rPr lang="en-US" sz="2800" i="1">
                              <a:latin typeface="Cambria Math" panose="02040503050406030204" pitchFamily="18" charset="0"/>
                            </a:rPr>
                          </m:ctrlPr>
                        </m:dPr>
                        <m:e>
                          <m:r>
                            <a:rPr lang="el-GR" i="1">
                              <a:latin typeface="Cambria Math" panose="02040503050406030204" pitchFamily="18" charset="0"/>
                              <a:ea typeface="Cambria Math" panose="02040503050406030204" pitchFamily="18" charset="0"/>
                            </a:rPr>
                            <m:t>𝜆</m:t>
                          </m:r>
                        </m:e>
                      </m:d>
                    </m:oMath>
                  </m:oMathPara>
                </a14:m>
                <a:endParaRPr lang="en-US" sz="2800" dirty="0"/>
              </a:p>
              <a:p>
                <a:endParaRPr lang="en-US" dirty="0"/>
              </a:p>
            </p:txBody>
          </p:sp>
        </mc:Choice>
        <mc:Fallback xmlns="">
          <p:sp>
            <p:nvSpPr>
              <p:cNvPr id="3" name="Content Placeholder 2">
                <a:extLst>
                  <a:ext uri="{FF2B5EF4-FFF2-40B4-BE49-F238E27FC236}">
                    <a16:creationId xmlns:a16="http://schemas.microsoft.com/office/drawing/2014/main" id="{196D6FA7-67F5-9D4F-3072-91EA18C675EB}"/>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624F0AF2-E9F1-197B-8354-41CC59A4EE92}"/>
              </a:ext>
            </a:extLst>
          </p:cNvPr>
          <p:cNvSpPr>
            <a:spLocks noGrp="1"/>
          </p:cNvSpPr>
          <p:nvPr>
            <p:ph type="sldNum" sz="quarter" idx="12"/>
          </p:nvPr>
        </p:nvSpPr>
        <p:spPr/>
        <p:txBody>
          <a:bodyPr/>
          <a:lstStyle/>
          <a:p>
            <a:fld id="{106E12CD-FCB1-464E-A775-0B83FDDACE03}" type="slidenum">
              <a:rPr lang="en-US" smtClean="0"/>
              <a:pPr/>
              <a:t>34</a:t>
            </a:fld>
            <a:endParaRPr lang="en-US"/>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66BF72E8-2DCE-1E4C-2686-EC45BA37AC8B}"/>
                  </a:ext>
                </a:extLst>
              </p:cNvPr>
              <p:cNvGraphicFramePr>
                <a:graphicFrameLocks noGrp="1"/>
              </p:cNvGraphicFramePr>
              <p:nvPr>
                <p:extLst>
                  <p:ext uri="{D42A27DB-BD31-4B8C-83A1-F6EECF244321}">
                    <p14:modId xmlns:p14="http://schemas.microsoft.com/office/powerpoint/2010/main" val="1135010349"/>
                  </p:ext>
                </p:extLst>
              </p:nvPr>
            </p:nvGraphicFramePr>
            <p:xfrm>
              <a:off x="457200" y="857250"/>
              <a:ext cx="8229600" cy="280416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979509505"/>
                        </a:ext>
                      </a:extLst>
                    </a:gridCol>
                    <a:gridCol w="1821180">
                      <a:extLst>
                        <a:ext uri="{9D8B030D-6E8A-4147-A177-3AD203B41FA5}">
                          <a16:colId xmlns:a16="http://schemas.microsoft.com/office/drawing/2014/main" val="954643152"/>
                        </a:ext>
                      </a:extLst>
                    </a:gridCol>
                    <a:gridCol w="5448300">
                      <a:extLst>
                        <a:ext uri="{9D8B030D-6E8A-4147-A177-3AD203B41FA5}">
                          <a16:colId xmlns:a16="http://schemas.microsoft.com/office/drawing/2014/main" val="445293341"/>
                        </a:ext>
                      </a:extLst>
                    </a:gridCol>
                  </a:tblGrid>
                  <a:tr h="370840">
                    <a:tc>
                      <a:txBody>
                        <a:bodyPr/>
                        <a:lstStyle/>
                        <a:p>
                          <a:pPr algn="ctr"/>
                          <a:r>
                            <a:rPr lang="en-US" sz="1600" dirty="0"/>
                            <a:t>Symbol</a:t>
                          </a:r>
                        </a:p>
                      </a:txBody>
                      <a:tcPr/>
                    </a:tc>
                    <a:tc>
                      <a:txBody>
                        <a:bodyPr/>
                        <a:lstStyle/>
                        <a:p>
                          <a:pPr algn="ctr"/>
                          <a:r>
                            <a:rPr lang="en-US" sz="1600" dirty="0"/>
                            <a:t>Name</a:t>
                          </a:r>
                        </a:p>
                      </a:txBody>
                      <a:tcPr/>
                    </a:tc>
                    <a:tc>
                      <a:txBody>
                        <a:bodyPr/>
                        <a:lstStyle/>
                        <a:p>
                          <a:pPr algn="ctr"/>
                          <a:r>
                            <a:rPr lang="en-US" sz="1600" dirty="0"/>
                            <a:t>Description</a:t>
                          </a:r>
                        </a:p>
                      </a:txBody>
                      <a:tcPr/>
                    </a:tc>
                    <a:extLst>
                      <a:ext uri="{0D108BD9-81ED-4DB2-BD59-A6C34878D82A}">
                        <a16:rowId xmlns:a16="http://schemas.microsoft.com/office/drawing/2014/main" val="2143731042"/>
                      </a:ext>
                    </a:extLst>
                  </a:tr>
                  <a:tr h="370840">
                    <a:tc>
                      <a:txBody>
                        <a:bodyPr/>
                        <a:lstStyle/>
                        <a:p>
                          <a:pPr/>
                          <a14:m>
                            <m:oMathPara xmlns:m="http://schemas.openxmlformats.org/officeDocument/2006/math">
                              <m:oMathParaPr>
                                <m:jc m:val="centerGroup"/>
                              </m:oMathParaPr>
                              <m:oMath xmlns:m="http://schemas.openxmlformats.org/officeDocument/2006/math">
                                <m:r>
                                  <a:rPr lang="en-US" sz="1600" b="1" smtClean="0">
                                    <a:latin typeface="Cambria Math" panose="02040503050406030204" pitchFamily="18" charset="0"/>
                                  </a:rPr>
                                  <m:t>𝑯</m:t>
                                </m:r>
                                <m:d>
                                  <m:dPr>
                                    <m:ctrlPr>
                                      <a:rPr lang="en-US" sz="1600" b="0" i="1" smtClean="0">
                                        <a:latin typeface="Cambria Math" panose="02040503050406030204" pitchFamily="18" charset="0"/>
                                      </a:rPr>
                                    </m:ctrlPr>
                                  </m:dPr>
                                  <m:e>
                                    <m:r>
                                      <a:rPr lang="el-GR" sz="1600" b="0" i="1" smtClean="0">
                                        <a:latin typeface="Cambria Math" panose="02040503050406030204" pitchFamily="18" charset="0"/>
                                      </a:rPr>
                                      <m:t>𝜆</m:t>
                                    </m:r>
                                  </m:e>
                                </m:d>
                              </m:oMath>
                            </m:oMathPara>
                          </a14:m>
                          <a:endParaRPr lang="en-US" sz="1600" dirty="0"/>
                        </a:p>
                      </a:txBody>
                      <a:tcPr/>
                    </a:tc>
                    <a:tc>
                      <a:txBody>
                        <a:bodyPr/>
                        <a:lstStyle/>
                        <a:p>
                          <a:pPr algn="ctr"/>
                          <a:r>
                            <a:rPr lang="en-US" sz="1600" dirty="0"/>
                            <a:t>Transfer matrix</a:t>
                          </a:r>
                        </a:p>
                      </a:txBody>
                      <a:tcPr/>
                    </a:tc>
                    <a:tc>
                      <a:txBody>
                        <a:bodyPr/>
                        <a:lstStyle/>
                        <a:p>
                          <a:r>
                            <a:rPr lang="en-US" sz="1600" dirty="0"/>
                            <a:t>Relates the fields at the transmitting elements to the fields at the receiving elements</a:t>
                          </a:r>
                        </a:p>
                      </a:txBody>
                      <a:tcPr/>
                    </a:tc>
                    <a:extLst>
                      <a:ext uri="{0D108BD9-81ED-4DB2-BD59-A6C34878D82A}">
                        <a16:rowId xmlns:a16="http://schemas.microsoft.com/office/drawing/2014/main" val="238719176"/>
                      </a:ext>
                    </a:extLst>
                  </a:tr>
                  <a:tr h="0">
                    <a:tc>
                      <a:txBody>
                        <a:bodyPr/>
                        <a:lstStyle/>
                        <a:p>
                          <a:endParaRPr lang="en-US" sz="100" dirty="0"/>
                        </a:p>
                      </a:txBody>
                      <a:tcPr/>
                    </a:tc>
                    <a:tc>
                      <a:txBody>
                        <a:bodyPr/>
                        <a:lstStyle/>
                        <a:p>
                          <a:pPr algn="ctr"/>
                          <a:endParaRPr lang="en-US" sz="100" dirty="0"/>
                        </a:p>
                      </a:txBody>
                      <a:tcPr/>
                    </a:tc>
                    <a:tc>
                      <a:txBody>
                        <a:bodyPr/>
                        <a:lstStyle/>
                        <a:p>
                          <a:endParaRPr lang="en-US" sz="100" dirty="0"/>
                        </a:p>
                      </a:txBody>
                      <a:tcPr/>
                    </a:tc>
                    <a:extLst>
                      <a:ext uri="{0D108BD9-81ED-4DB2-BD59-A6C34878D82A}">
                        <a16:rowId xmlns:a16="http://schemas.microsoft.com/office/drawing/2014/main" val="3970156548"/>
                      </a:ext>
                    </a:extLst>
                  </a:tr>
                  <a:tr h="370840">
                    <a:tc>
                      <a:txBody>
                        <a:bodyPr/>
                        <a:lstStyle/>
                        <a:p>
                          <a:pPr/>
                          <a14:m>
                            <m:oMathPara xmlns:m="http://schemas.openxmlformats.org/officeDocument/2006/math">
                              <m:oMathParaPr>
                                <m:jc m:val="centerGroup"/>
                              </m:oMathParaPr>
                              <m:oMath xmlns:m="http://schemas.openxmlformats.org/officeDocument/2006/math">
                                <m:r>
                                  <a:rPr lang="en-US" sz="1600" b="1" smtClean="0">
                                    <a:latin typeface="Cambria Math" panose="02040503050406030204" pitchFamily="18" charset="0"/>
                                  </a:rPr>
                                  <m:t>𝑭</m:t>
                                </m:r>
                                <m:d>
                                  <m:dPr>
                                    <m:ctrlPr>
                                      <a:rPr lang="en-US" sz="1600" b="0" i="1" smtClean="0">
                                        <a:latin typeface="Cambria Math" panose="02040503050406030204" pitchFamily="18" charset="0"/>
                                      </a:rPr>
                                    </m:ctrlPr>
                                  </m:dPr>
                                  <m:e>
                                    <m:r>
                                      <a:rPr lang="el-GR" sz="1600" b="0" i="1" smtClean="0">
                                        <a:latin typeface="Cambria Math" panose="02040503050406030204" pitchFamily="18" charset="0"/>
                                      </a:rPr>
                                      <m:t>𝜆</m:t>
                                    </m:r>
                                  </m:e>
                                </m:d>
                              </m:oMath>
                            </m:oMathPara>
                          </a14:m>
                          <a:endParaRPr lang="en-US" sz="1600" dirty="0"/>
                        </a:p>
                      </a:txBody>
                      <a:tcPr/>
                    </a:tc>
                    <a:tc>
                      <a:txBody>
                        <a:bodyPr/>
                        <a:lstStyle/>
                        <a:p>
                          <a:pPr algn="ctr"/>
                          <a:endParaRPr lang="en-US" sz="1600" dirty="0"/>
                        </a:p>
                      </a:txBody>
                      <a:tcPr/>
                    </a:tc>
                    <a:tc>
                      <a:txBody>
                        <a:bodyPr/>
                        <a:lstStyle/>
                        <a:p>
                          <a:r>
                            <a:rPr lang="en-US" sz="1600" dirty="0"/>
                            <a:t>Relates the fields at the transmitting elements to the fields incident on the scatterers</a:t>
                          </a:r>
                        </a:p>
                      </a:txBody>
                      <a:tcPr/>
                    </a:tc>
                    <a:extLst>
                      <a:ext uri="{0D108BD9-81ED-4DB2-BD59-A6C34878D82A}">
                        <a16:rowId xmlns:a16="http://schemas.microsoft.com/office/drawing/2014/main" val="3802302498"/>
                      </a:ext>
                    </a:extLst>
                  </a:tr>
                  <a:tr h="370840">
                    <a:tc>
                      <a:txBody>
                        <a:bodyPr/>
                        <a:lstStyle/>
                        <a:p>
                          <a:pPr/>
                          <a14:m>
                            <m:oMathPara xmlns:m="http://schemas.openxmlformats.org/officeDocument/2006/math">
                              <m:oMathParaPr>
                                <m:jc m:val="centerGroup"/>
                              </m:oMathParaPr>
                              <m:oMath xmlns:m="http://schemas.openxmlformats.org/officeDocument/2006/math">
                                <m:r>
                                  <a:rPr lang="en-US" sz="1600" b="1" smtClean="0">
                                    <a:latin typeface="Cambria Math" panose="02040503050406030204" pitchFamily="18" charset="0"/>
                                  </a:rPr>
                                  <m:t>𝑺</m:t>
                                </m:r>
                                <m:d>
                                  <m:dPr>
                                    <m:ctrlPr>
                                      <a:rPr lang="en-US" sz="1600" b="0" i="1" smtClean="0">
                                        <a:latin typeface="Cambria Math" panose="02040503050406030204" pitchFamily="18" charset="0"/>
                                      </a:rPr>
                                    </m:ctrlPr>
                                  </m:dPr>
                                  <m:e>
                                    <m:r>
                                      <a:rPr lang="el-GR" sz="1600" b="0" i="1" smtClean="0">
                                        <a:latin typeface="Cambria Math" panose="02040503050406030204" pitchFamily="18" charset="0"/>
                                      </a:rPr>
                                      <m:t>𝜆</m:t>
                                    </m:r>
                                  </m:e>
                                </m:d>
                              </m:oMath>
                            </m:oMathPara>
                          </a14:m>
                          <a:endParaRPr lang="en-US" sz="1600" dirty="0"/>
                        </a:p>
                      </a:txBody>
                      <a:tcPr/>
                    </a:tc>
                    <a:tc>
                      <a:txBody>
                        <a:bodyPr/>
                        <a:lstStyle/>
                        <a:p>
                          <a:pPr algn="ctr"/>
                          <a:endParaRPr lang="en-US" sz="1600" dirty="0"/>
                        </a:p>
                      </a:txBody>
                      <a:tcPr/>
                    </a:tc>
                    <a:tc>
                      <a:txBody>
                        <a:bodyPr/>
                        <a:lstStyle/>
                        <a:p>
                          <a:r>
                            <a:rPr lang="en-US" sz="1600" dirty="0"/>
                            <a:t>Relates the fields incident on the scatterers to the scattered (outgoing) fields</a:t>
                          </a:r>
                        </a:p>
                      </a:txBody>
                      <a:tcPr/>
                    </a:tc>
                    <a:extLst>
                      <a:ext uri="{0D108BD9-81ED-4DB2-BD59-A6C34878D82A}">
                        <a16:rowId xmlns:a16="http://schemas.microsoft.com/office/drawing/2014/main" val="2134832619"/>
                      </a:ext>
                    </a:extLst>
                  </a:tr>
                  <a:tr h="370840">
                    <a:tc>
                      <a:txBody>
                        <a:bodyPr/>
                        <a:lstStyle/>
                        <a:p>
                          <a:pPr/>
                          <a14:m>
                            <m:oMathPara xmlns:m="http://schemas.openxmlformats.org/officeDocument/2006/math">
                              <m:oMathParaPr>
                                <m:jc m:val="centerGroup"/>
                              </m:oMathParaPr>
                              <m:oMath xmlns:m="http://schemas.openxmlformats.org/officeDocument/2006/math">
                                <m:r>
                                  <a:rPr lang="en-US" sz="1600" b="1" smtClean="0">
                                    <a:latin typeface="Cambria Math" panose="02040503050406030204" pitchFamily="18" charset="0"/>
                                  </a:rPr>
                                  <m:t>𝑩</m:t>
                                </m:r>
                                <m:d>
                                  <m:dPr>
                                    <m:ctrlPr>
                                      <a:rPr lang="en-US" sz="1600" b="0" i="1" smtClean="0">
                                        <a:latin typeface="Cambria Math" panose="02040503050406030204" pitchFamily="18" charset="0"/>
                                      </a:rPr>
                                    </m:ctrlPr>
                                  </m:dPr>
                                  <m:e>
                                    <m:r>
                                      <a:rPr lang="el-GR" sz="1600" b="0" i="1" smtClean="0">
                                        <a:latin typeface="Cambria Math" panose="02040503050406030204" pitchFamily="18" charset="0"/>
                                      </a:rPr>
                                      <m:t>𝜆</m:t>
                                    </m:r>
                                  </m:e>
                                </m:d>
                              </m:oMath>
                            </m:oMathPara>
                          </a14:m>
                          <a:endParaRPr lang="en-US" sz="1600" dirty="0"/>
                        </a:p>
                      </a:txBody>
                      <a:tcPr/>
                    </a:tc>
                    <a:tc>
                      <a:txBody>
                        <a:bodyPr/>
                        <a:lstStyle/>
                        <a:p>
                          <a:pPr algn="ctr"/>
                          <a:endParaRPr lang="en-US" sz="1600" dirty="0"/>
                        </a:p>
                      </a:txBody>
                      <a:tcPr/>
                    </a:tc>
                    <a:tc>
                      <a:txBody>
                        <a:bodyPr/>
                        <a:lstStyle/>
                        <a:p>
                          <a:r>
                            <a:rPr lang="en-US" sz="1600" dirty="0"/>
                            <a:t>Relates the fields scattered (outgoing) from the scatterers to the fields at the receiving elements</a:t>
                          </a:r>
                        </a:p>
                      </a:txBody>
                      <a:tcPr/>
                    </a:tc>
                    <a:extLst>
                      <a:ext uri="{0D108BD9-81ED-4DB2-BD59-A6C34878D82A}">
                        <a16:rowId xmlns:a16="http://schemas.microsoft.com/office/drawing/2014/main" val="3412666929"/>
                      </a:ext>
                    </a:extLst>
                  </a:tr>
                </a:tbl>
              </a:graphicData>
            </a:graphic>
          </p:graphicFrame>
        </mc:Choice>
        <mc:Fallback xmlns="">
          <p:graphicFrame>
            <p:nvGraphicFramePr>
              <p:cNvPr id="5" name="Table 5">
                <a:extLst>
                  <a:ext uri="{FF2B5EF4-FFF2-40B4-BE49-F238E27FC236}">
                    <a16:creationId xmlns:a16="http://schemas.microsoft.com/office/drawing/2014/main" id="{66BF72E8-2DCE-1E4C-2686-EC45BA37AC8B}"/>
                  </a:ext>
                </a:extLst>
              </p:cNvPr>
              <p:cNvGraphicFramePr>
                <a:graphicFrameLocks noGrp="1"/>
              </p:cNvGraphicFramePr>
              <p:nvPr>
                <p:extLst>
                  <p:ext uri="{D42A27DB-BD31-4B8C-83A1-F6EECF244321}">
                    <p14:modId xmlns:p14="http://schemas.microsoft.com/office/powerpoint/2010/main" val="1135010349"/>
                  </p:ext>
                </p:extLst>
              </p:nvPr>
            </p:nvGraphicFramePr>
            <p:xfrm>
              <a:off x="457200" y="857250"/>
              <a:ext cx="8229600" cy="280416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979509505"/>
                        </a:ext>
                      </a:extLst>
                    </a:gridCol>
                    <a:gridCol w="1821180">
                      <a:extLst>
                        <a:ext uri="{9D8B030D-6E8A-4147-A177-3AD203B41FA5}">
                          <a16:colId xmlns:a16="http://schemas.microsoft.com/office/drawing/2014/main" val="954643152"/>
                        </a:ext>
                      </a:extLst>
                    </a:gridCol>
                    <a:gridCol w="5448300">
                      <a:extLst>
                        <a:ext uri="{9D8B030D-6E8A-4147-A177-3AD203B41FA5}">
                          <a16:colId xmlns:a16="http://schemas.microsoft.com/office/drawing/2014/main" val="445293341"/>
                        </a:ext>
                      </a:extLst>
                    </a:gridCol>
                  </a:tblGrid>
                  <a:tr h="370840">
                    <a:tc>
                      <a:txBody>
                        <a:bodyPr/>
                        <a:lstStyle/>
                        <a:p>
                          <a:pPr algn="ctr"/>
                          <a:r>
                            <a:rPr lang="en-US" sz="1600" dirty="0"/>
                            <a:t>Symbol</a:t>
                          </a:r>
                        </a:p>
                      </a:txBody>
                      <a:tcPr/>
                    </a:tc>
                    <a:tc>
                      <a:txBody>
                        <a:bodyPr/>
                        <a:lstStyle/>
                        <a:p>
                          <a:pPr algn="ctr"/>
                          <a:r>
                            <a:rPr lang="en-US" sz="1600" dirty="0"/>
                            <a:t>Name</a:t>
                          </a:r>
                        </a:p>
                      </a:txBody>
                      <a:tcPr/>
                    </a:tc>
                    <a:tc>
                      <a:txBody>
                        <a:bodyPr/>
                        <a:lstStyle/>
                        <a:p>
                          <a:pPr algn="ctr"/>
                          <a:r>
                            <a:rPr lang="en-US" sz="1600" dirty="0"/>
                            <a:t>Description</a:t>
                          </a:r>
                        </a:p>
                      </a:txBody>
                      <a:tcPr/>
                    </a:tc>
                    <a:extLst>
                      <a:ext uri="{0D108BD9-81ED-4DB2-BD59-A6C34878D82A}">
                        <a16:rowId xmlns:a16="http://schemas.microsoft.com/office/drawing/2014/main" val="2143731042"/>
                      </a:ext>
                    </a:extLst>
                  </a:tr>
                  <a:tr h="579120">
                    <a:tc>
                      <a:txBody>
                        <a:bodyPr/>
                        <a:lstStyle/>
                        <a:p>
                          <a:endParaRPr lang="en-US"/>
                        </a:p>
                      </a:txBody>
                      <a:tcPr>
                        <a:blipFill>
                          <a:blip r:embed="rId4"/>
                          <a:stretch>
                            <a:fillRect l="-1266" t="-66316" r="-757595" b="-334737"/>
                          </a:stretch>
                        </a:blipFill>
                      </a:tcPr>
                    </a:tc>
                    <a:tc>
                      <a:txBody>
                        <a:bodyPr/>
                        <a:lstStyle/>
                        <a:p>
                          <a:pPr algn="ctr"/>
                          <a:r>
                            <a:rPr lang="en-US" sz="1600" dirty="0"/>
                            <a:t>Transfer matrix</a:t>
                          </a:r>
                        </a:p>
                      </a:txBody>
                      <a:tcPr/>
                    </a:tc>
                    <a:tc>
                      <a:txBody>
                        <a:bodyPr/>
                        <a:lstStyle/>
                        <a:p>
                          <a:r>
                            <a:rPr lang="en-US" sz="1600" dirty="0"/>
                            <a:t>Relates the fields at the transmitting elements to the fields at the receiving elements</a:t>
                          </a:r>
                        </a:p>
                      </a:txBody>
                      <a:tcPr/>
                    </a:tc>
                    <a:extLst>
                      <a:ext uri="{0D108BD9-81ED-4DB2-BD59-A6C34878D82A}">
                        <a16:rowId xmlns:a16="http://schemas.microsoft.com/office/drawing/2014/main" val="238719176"/>
                      </a:ext>
                    </a:extLst>
                  </a:tr>
                  <a:tr h="116840">
                    <a:tc>
                      <a:txBody>
                        <a:bodyPr/>
                        <a:lstStyle/>
                        <a:p>
                          <a:endParaRPr lang="en-US" sz="100" dirty="0"/>
                        </a:p>
                      </a:txBody>
                      <a:tcPr/>
                    </a:tc>
                    <a:tc>
                      <a:txBody>
                        <a:bodyPr/>
                        <a:lstStyle/>
                        <a:p>
                          <a:pPr algn="ctr"/>
                          <a:endParaRPr lang="en-US" sz="100" dirty="0"/>
                        </a:p>
                      </a:txBody>
                      <a:tcPr/>
                    </a:tc>
                    <a:tc>
                      <a:txBody>
                        <a:bodyPr/>
                        <a:lstStyle/>
                        <a:p>
                          <a:endParaRPr lang="en-US" sz="100" dirty="0"/>
                        </a:p>
                      </a:txBody>
                      <a:tcPr/>
                    </a:tc>
                    <a:extLst>
                      <a:ext uri="{0D108BD9-81ED-4DB2-BD59-A6C34878D82A}">
                        <a16:rowId xmlns:a16="http://schemas.microsoft.com/office/drawing/2014/main" val="3970156548"/>
                      </a:ext>
                    </a:extLst>
                  </a:tr>
                  <a:tr h="579120">
                    <a:tc>
                      <a:txBody>
                        <a:bodyPr/>
                        <a:lstStyle/>
                        <a:p>
                          <a:endParaRPr lang="en-US"/>
                        </a:p>
                      </a:txBody>
                      <a:tcPr>
                        <a:blipFill>
                          <a:blip r:embed="rId4"/>
                          <a:stretch>
                            <a:fillRect l="-1266" t="-184375" r="-757595" b="-211458"/>
                          </a:stretch>
                        </a:blipFill>
                      </a:tcPr>
                    </a:tc>
                    <a:tc>
                      <a:txBody>
                        <a:bodyPr/>
                        <a:lstStyle/>
                        <a:p>
                          <a:pPr algn="ctr"/>
                          <a:endParaRPr lang="en-US" sz="1600" dirty="0"/>
                        </a:p>
                      </a:txBody>
                      <a:tcPr/>
                    </a:tc>
                    <a:tc>
                      <a:txBody>
                        <a:bodyPr/>
                        <a:lstStyle/>
                        <a:p>
                          <a:r>
                            <a:rPr lang="en-US" sz="1600" dirty="0"/>
                            <a:t>Relates the fields at the transmitting elements to the fields incident on the scatterers</a:t>
                          </a:r>
                        </a:p>
                      </a:txBody>
                      <a:tcPr/>
                    </a:tc>
                    <a:extLst>
                      <a:ext uri="{0D108BD9-81ED-4DB2-BD59-A6C34878D82A}">
                        <a16:rowId xmlns:a16="http://schemas.microsoft.com/office/drawing/2014/main" val="3802302498"/>
                      </a:ext>
                    </a:extLst>
                  </a:tr>
                  <a:tr h="579120">
                    <a:tc>
                      <a:txBody>
                        <a:bodyPr/>
                        <a:lstStyle/>
                        <a:p>
                          <a:endParaRPr lang="en-US"/>
                        </a:p>
                      </a:txBody>
                      <a:tcPr>
                        <a:blipFill>
                          <a:blip r:embed="rId4"/>
                          <a:stretch>
                            <a:fillRect l="-1266" t="-287368" r="-757595" b="-113684"/>
                          </a:stretch>
                        </a:blipFill>
                      </a:tcPr>
                    </a:tc>
                    <a:tc>
                      <a:txBody>
                        <a:bodyPr/>
                        <a:lstStyle/>
                        <a:p>
                          <a:pPr algn="ctr"/>
                          <a:endParaRPr lang="en-US" sz="1600" dirty="0"/>
                        </a:p>
                      </a:txBody>
                      <a:tcPr/>
                    </a:tc>
                    <a:tc>
                      <a:txBody>
                        <a:bodyPr/>
                        <a:lstStyle/>
                        <a:p>
                          <a:r>
                            <a:rPr lang="en-US" sz="1600" dirty="0"/>
                            <a:t>Relates the fields incident on the scatterers to the scattered (outgoing) fields</a:t>
                          </a:r>
                        </a:p>
                      </a:txBody>
                      <a:tcPr/>
                    </a:tc>
                    <a:extLst>
                      <a:ext uri="{0D108BD9-81ED-4DB2-BD59-A6C34878D82A}">
                        <a16:rowId xmlns:a16="http://schemas.microsoft.com/office/drawing/2014/main" val="2134832619"/>
                      </a:ext>
                    </a:extLst>
                  </a:tr>
                  <a:tr h="579120">
                    <a:tc>
                      <a:txBody>
                        <a:bodyPr/>
                        <a:lstStyle/>
                        <a:p>
                          <a:endParaRPr lang="en-US"/>
                        </a:p>
                      </a:txBody>
                      <a:tcPr>
                        <a:blipFill>
                          <a:blip r:embed="rId4"/>
                          <a:stretch>
                            <a:fillRect l="-1266" t="-387368" r="-757595" b="-13684"/>
                          </a:stretch>
                        </a:blipFill>
                      </a:tcPr>
                    </a:tc>
                    <a:tc>
                      <a:txBody>
                        <a:bodyPr/>
                        <a:lstStyle/>
                        <a:p>
                          <a:pPr algn="ctr"/>
                          <a:endParaRPr lang="en-US" sz="1600" dirty="0"/>
                        </a:p>
                      </a:txBody>
                      <a:tcPr/>
                    </a:tc>
                    <a:tc>
                      <a:txBody>
                        <a:bodyPr/>
                        <a:lstStyle/>
                        <a:p>
                          <a:r>
                            <a:rPr lang="en-US" sz="1600" dirty="0"/>
                            <a:t>Relates the fields scattered (outgoing) from the scatterers to the fields at the receiving elements</a:t>
                          </a:r>
                        </a:p>
                      </a:txBody>
                      <a:tcPr/>
                    </a:tc>
                    <a:extLst>
                      <a:ext uri="{0D108BD9-81ED-4DB2-BD59-A6C34878D82A}">
                        <a16:rowId xmlns:a16="http://schemas.microsoft.com/office/drawing/2014/main" val="3412666929"/>
                      </a:ext>
                    </a:extLst>
                  </a:tr>
                </a:tbl>
              </a:graphicData>
            </a:graphic>
          </p:graphicFrame>
        </mc:Fallback>
      </mc:AlternateContent>
    </p:spTree>
    <p:extLst>
      <p:ext uri="{BB962C8B-B14F-4D97-AF65-F5344CB8AC3E}">
        <p14:creationId xmlns:p14="http://schemas.microsoft.com/office/powerpoint/2010/main" val="2924938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3D4D-2213-BE37-FC30-D549ED54EFE1}"/>
              </a:ext>
            </a:extLst>
          </p:cNvPr>
          <p:cNvSpPr>
            <a:spLocks noGrp="1"/>
          </p:cNvSpPr>
          <p:nvPr>
            <p:ph type="title"/>
          </p:nvPr>
        </p:nvSpPr>
        <p:spPr/>
        <p:txBody>
          <a:bodyPr/>
          <a:lstStyle/>
          <a:p>
            <a:r>
              <a:rPr lang="en-US" dirty="0"/>
              <a:t>An Aside: Time-Reversal Mirroring</a:t>
            </a:r>
          </a:p>
        </p:txBody>
      </p:sp>
      <p:pic>
        <p:nvPicPr>
          <p:cNvPr id="5" name="TimeReversalMirrorDemo">
            <a:hlinkClick r:id="" action="ppaction://media"/>
            <a:extLst>
              <a:ext uri="{FF2B5EF4-FFF2-40B4-BE49-F238E27FC236}">
                <a16:creationId xmlns:a16="http://schemas.microsoft.com/office/drawing/2014/main" id="{E3729166-3A1F-AB76-B1A8-2BF1A35E648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57200" y="859116"/>
            <a:ext cx="3803650" cy="3803650"/>
          </a:xfrm>
        </p:spPr>
      </p:pic>
      <p:sp>
        <p:nvSpPr>
          <p:cNvPr id="4" name="Slide Number Placeholder 3">
            <a:extLst>
              <a:ext uri="{FF2B5EF4-FFF2-40B4-BE49-F238E27FC236}">
                <a16:creationId xmlns:a16="http://schemas.microsoft.com/office/drawing/2014/main" id="{953C9B19-DB92-0799-F6D6-DDC42C1C35E7}"/>
              </a:ext>
            </a:extLst>
          </p:cNvPr>
          <p:cNvSpPr>
            <a:spLocks noGrp="1"/>
          </p:cNvSpPr>
          <p:nvPr>
            <p:ph type="sldNum" sz="quarter" idx="12"/>
          </p:nvPr>
        </p:nvSpPr>
        <p:spPr/>
        <p:txBody>
          <a:bodyPr/>
          <a:lstStyle/>
          <a:p>
            <a:fld id="{106E12CD-FCB1-464E-A775-0B83FDDACE03}" type="slidenum">
              <a:rPr lang="en-US" smtClean="0"/>
              <a:pPr/>
              <a:t>35</a:t>
            </a:fld>
            <a:endParaRPr lang="en-US"/>
          </a:p>
        </p:txBody>
      </p:sp>
      <p:sp>
        <p:nvSpPr>
          <p:cNvPr id="6" name="TextBox 5">
            <a:extLst>
              <a:ext uri="{FF2B5EF4-FFF2-40B4-BE49-F238E27FC236}">
                <a16:creationId xmlns:a16="http://schemas.microsoft.com/office/drawing/2014/main" id="{49701445-F0BD-3B20-BBC7-D3E54DA3C452}"/>
              </a:ext>
            </a:extLst>
          </p:cNvPr>
          <p:cNvSpPr txBox="1"/>
          <p:nvPr/>
        </p:nvSpPr>
        <p:spPr>
          <a:xfrm>
            <a:off x="4422098" y="859116"/>
            <a:ext cx="4264702" cy="3170099"/>
          </a:xfrm>
          <a:prstGeom prst="rect">
            <a:avLst/>
          </a:prstGeom>
          <a:noFill/>
        </p:spPr>
        <p:txBody>
          <a:bodyPr wrap="square" rtlCol="0">
            <a:spAutoFit/>
          </a:bodyPr>
          <a:lstStyle/>
          <a:p>
            <a:r>
              <a:rPr lang="en-US" sz="2000" b="1" u="sng" dirty="0"/>
              <a:t>Process</a:t>
            </a:r>
          </a:p>
          <a:p>
            <a:pPr marL="457200" indent="-457200">
              <a:buFont typeface="+mj-lt"/>
              <a:buAutoNum type="arabicPeriod"/>
            </a:pPr>
            <a:r>
              <a:rPr lang="en-US" sz="2000" dirty="0"/>
              <a:t>Scatterers emit impulses</a:t>
            </a:r>
            <a:br>
              <a:rPr lang="en-US" sz="2000" dirty="0"/>
            </a:br>
            <a:r>
              <a:rPr lang="en-US" sz="2000" dirty="0"/>
              <a:t>(</a:t>
            </a:r>
            <a:r>
              <a:rPr lang="en-US" sz="2000" b="1" i="1" dirty="0"/>
              <a:t>OR </a:t>
            </a:r>
            <a:r>
              <a:rPr lang="en-US" sz="2000" dirty="0"/>
              <a:t>the medium is excited)</a:t>
            </a:r>
          </a:p>
          <a:p>
            <a:pPr marL="457200" indent="-457200">
              <a:buFont typeface="+mj-lt"/>
              <a:buAutoNum type="arabicPeriod"/>
            </a:pPr>
            <a:r>
              <a:rPr lang="en-US" sz="2000" dirty="0"/>
              <a:t>Transmit/receive (Tx/Rx) elements record received signals</a:t>
            </a:r>
          </a:p>
          <a:p>
            <a:pPr marL="457200" indent="-457200">
              <a:buFont typeface="+mj-lt"/>
              <a:buAutoNum type="arabicPeriod"/>
            </a:pPr>
            <a:r>
              <a:rPr lang="en-US" sz="2000" dirty="0"/>
              <a:t>Transmit/receive elements retransmit time-reversed versions of received signals</a:t>
            </a:r>
          </a:p>
          <a:p>
            <a:pPr marL="457200" indent="-457200">
              <a:buFont typeface="+mj-lt"/>
              <a:buAutoNum type="arabicPeriod"/>
            </a:pPr>
            <a:r>
              <a:rPr lang="en-US" sz="2000" dirty="0"/>
              <a:t>Retransmitted time-reversed signals tend to focus on scatterers</a:t>
            </a:r>
          </a:p>
        </p:txBody>
      </p:sp>
    </p:spTree>
    <p:extLst>
      <p:ext uri="{BB962C8B-B14F-4D97-AF65-F5344CB8AC3E}">
        <p14:creationId xmlns:p14="http://schemas.microsoft.com/office/powerpoint/2010/main" val="324659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9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FCD30-A14B-7064-C515-D8ACA28221D4}"/>
              </a:ext>
            </a:extLst>
          </p:cNvPr>
          <p:cNvSpPr>
            <a:spLocks noGrp="1"/>
          </p:cNvSpPr>
          <p:nvPr>
            <p:ph type="ctrTitle"/>
          </p:nvPr>
        </p:nvSpPr>
        <p:spPr/>
        <p:txBody>
          <a:bodyPr/>
          <a:lstStyle/>
          <a:p>
            <a:r>
              <a:rPr lang="en-US" dirty="0"/>
              <a:t>Old Slides</a:t>
            </a:r>
          </a:p>
        </p:txBody>
      </p:sp>
      <p:sp>
        <p:nvSpPr>
          <p:cNvPr id="3" name="Subtitle 2">
            <a:extLst>
              <a:ext uri="{FF2B5EF4-FFF2-40B4-BE49-F238E27FC236}">
                <a16:creationId xmlns:a16="http://schemas.microsoft.com/office/drawing/2014/main" id="{82B77D03-36CB-25F0-F779-15056A60DAE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8ACE4FDB-CE1C-D162-E83D-D5F59FDB8CA3}"/>
              </a:ext>
            </a:extLst>
          </p:cNvPr>
          <p:cNvSpPr>
            <a:spLocks noGrp="1"/>
          </p:cNvSpPr>
          <p:nvPr>
            <p:ph type="sldNum" sz="quarter" idx="12"/>
          </p:nvPr>
        </p:nvSpPr>
        <p:spPr/>
        <p:txBody>
          <a:bodyPr/>
          <a:lstStyle/>
          <a:p>
            <a:fld id="{106E12CD-FCB1-464E-A775-0B83FDDACE03}" type="slidenum">
              <a:rPr lang="en-US" smtClean="0"/>
              <a:pPr/>
              <a:t>36</a:t>
            </a:fld>
            <a:endParaRPr lang="en-US" dirty="0"/>
          </a:p>
        </p:txBody>
      </p:sp>
    </p:spTree>
    <p:extLst>
      <p:ext uri="{BB962C8B-B14F-4D97-AF65-F5344CB8AC3E}">
        <p14:creationId xmlns:p14="http://schemas.microsoft.com/office/powerpoint/2010/main" val="34104586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EBDB-8992-9C1C-F971-24CE80A50521}"/>
              </a:ext>
            </a:extLst>
          </p:cNvPr>
          <p:cNvSpPr>
            <a:spLocks noGrp="1"/>
          </p:cNvSpPr>
          <p:nvPr>
            <p:ph type="title"/>
          </p:nvPr>
        </p:nvSpPr>
        <p:spPr/>
        <p:txBody>
          <a:bodyPr/>
          <a:lstStyle/>
          <a:p>
            <a:r>
              <a:rPr lang="en-US" dirty="0"/>
              <a:t>Performing DORT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5AA2A8-4840-0BB2-CA88-ACCA9DA76350}"/>
                  </a:ext>
                </a:extLst>
              </p:cNvPr>
              <p:cNvSpPr>
                <a:spLocks noGrp="1"/>
              </p:cNvSpPr>
              <p:nvPr>
                <p:ph idx="1"/>
              </p:nvPr>
            </p:nvSpPr>
            <p:spPr/>
            <p:txBody>
              <a:bodyPr>
                <a:normAutofit/>
              </a:bodyPr>
              <a:lstStyle/>
              <a:p>
                <a:pPr marL="514350" indent="-514350">
                  <a:buFont typeface="+mj-lt"/>
                  <a:buAutoNum type="arabicPeriod"/>
                </a:pPr>
                <a:r>
                  <a:rPr lang="en-US" sz="2400" dirty="0"/>
                  <a:t>Measure/obtain the frequency domain transfer matrix </a:t>
                </a:r>
                <a14:m>
                  <m:oMath xmlns:m="http://schemas.openxmlformats.org/officeDocument/2006/math">
                    <m:r>
                      <a:rPr lang="en-US" sz="2400" b="1" i="1" smtClean="0">
                        <a:latin typeface="Cambria Math" panose="02040503050406030204" pitchFamily="18" charset="0"/>
                      </a:rPr>
                      <m:t>𝑯</m:t>
                    </m:r>
                    <m:d>
                      <m:dPr>
                        <m:ctrlPr>
                          <a:rPr lang="en-US" sz="2400" b="0" i="1" smtClean="0">
                            <a:latin typeface="Cambria Math" panose="02040503050406030204" pitchFamily="18" charset="0"/>
                          </a:rPr>
                        </m:ctrlPr>
                      </m:dPr>
                      <m:e>
                        <m:r>
                          <a:rPr lang="el-GR" sz="2400" i="1">
                            <a:latin typeface="Cambria Math" panose="02040503050406030204" pitchFamily="18" charset="0"/>
                            <a:ea typeface="Cambria Math" panose="02040503050406030204" pitchFamily="18" charset="0"/>
                          </a:rPr>
                          <m:t>𝜆</m:t>
                        </m:r>
                      </m:e>
                    </m:d>
                  </m:oMath>
                </a14:m>
                <a:endParaRPr lang="en-US" sz="2400" dirty="0"/>
              </a:p>
              <a:p>
                <a:pPr marL="514350" indent="-514350">
                  <a:buFont typeface="+mj-lt"/>
                  <a:buAutoNum type="arabicPeriod"/>
                </a:pPr>
                <a:r>
                  <a:rPr lang="en-US" sz="2400" dirty="0"/>
                  <a:t>Take the singular value decomposition of </a:t>
                </a:r>
                <a14:m>
                  <m:oMath xmlns:m="http://schemas.openxmlformats.org/officeDocument/2006/math">
                    <m:r>
                      <a:rPr lang="en-US" sz="2400" b="1" i="1" smtClean="0">
                        <a:latin typeface="Cambria Math" panose="02040503050406030204" pitchFamily="18" charset="0"/>
                      </a:rPr>
                      <m:t>𝑯</m:t>
                    </m:r>
                    <m:d>
                      <m:dPr>
                        <m:ctrlPr>
                          <a:rPr lang="en-US" sz="2400" b="0" i="1" smtClean="0">
                            <a:latin typeface="Cambria Math" panose="02040503050406030204" pitchFamily="18" charset="0"/>
                          </a:rPr>
                        </m:ctrlPr>
                      </m:dPr>
                      <m:e>
                        <m:r>
                          <a:rPr lang="el-GR" sz="2400" i="1">
                            <a:latin typeface="Cambria Math" panose="02040503050406030204" pitchFamily="18" charset="0"/>
                            <a:ea typeface="Cambria Math" panose="02040503050406030204" pitchFamily="18" charset="0"/>
                          </a:rPr>
                          <m:t>𝜆</m:t>
                        </m:r>
                      </m:e>
                    </m:d>
                  </m:oMath>
                </a14:m>
                <a:endParaRPr lang="en-US" sz="2400" b="0" dirty="0">
                  <a:ea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EB5AA2A8-4840-0BB2-CA88-ACCA9DA76350}"/>
                  </a:ext>
                </a:extLst>
              </p:cNvPr>
              <p:cNvSpPr>
                <a:spLocks noGrp="1" noRot="1" noChangeAspect="1" noMove="1" noResize="1" noEditPoints="1" noAdjustHandles="1" noChangeArrowheads="1" noChangeShapeType="1" noTextEdit="1"/>
              </p:cNvSpPr>
              <p:nvPr>
                <p:ph idx="1"/>
              </p:nvPr>
            </p:nvSpPr>
            <p:spPr>
              <a:blipFill>
                <a:blip r:embed="rId3"/>
                <a:stretch>
                  <a:fillRect l="-963" t="-11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F6CFF76-50DA-EB28-DAA2-EB043ABE3216}"/>
              </a:ext>
            </a:extLst>
          </p:cNvPr>
          <p:cNvSpPr>
            <a:spLocks noGrp="1"/>
          </p:cNvSpPr>
          <p:nvPr>
            <p:ph type="sldNum" sz="quarter" idx="12"/>
          </p:nvPr>
        </p:nvSpPr>
        <p:spPr/>
        <p:txBody>
          <a:bodyPr/>
          <a:lstStyle/>
          <a:p>
            <a:fld id="{106E12CD-FCB1-464E-A775-0B83FDDACE03}" type="slidenum">
              <a:rPr lang="en-US" smtClean="0"/>
              <a:pPr/>
              <a:t>37</a:t>
            </a:fld>
            <a:endParaRPr lang="en-US"/>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4CF751D4-5D99-5F3E-4F3E-995FDE844A98}"/>
                  </a:ext>
                </a:extLst>
              </p:cNvPr>
              <p:cNvGraphicFramePr>
                <a:graphicFrameLocks noGrp="1"/>
              </p:cNvGraphicFramePr>
              <p:nvPr>
                <p:extLst>
                  <p:ext uri="{D42A27DB-BD31-4B8C-83A1-F6EECF244321}">
                    <p14:modId xmlns:p14="http://schemas.microsoft.com/office/powerpoint/2010/main" val="2043615740"/>
                  </p:ext>
                </p:extLst>
              </p:nvPr>
            </p:nvGraphicFramePr>
            <p:xfrm>
              <a:off x="457200" y="2748655"/>
              <a:ext cx="8229600" cy="189992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979509505"/>
                        </a:ext>
                      </a:extLst>
                    </a:gridCol>
                    <a:gridCol w="2165329">
                      <a:extLst>
                        <a:ext uri="{9D8B030D-6E8A-4147-A177-3AD203B41FA5}">
                          <a16:colId xmlns:a16="http://schemas.microsoft.com/office/drawing/2014/main" val="954643152"/>
                        </a:ext>
                      </a:extLst>
                    </a:gridCol>
                    <a:gridCol w="5104151">
                      <a:extLst>
                        <a:ext uri="{9D8B030D-6E8A-4147-A177-3AD203B41FA5}">
                          <a16:colId xmlns:a16="http://schemas.microsoft.com/office/drawing/2014/main" val="445293341"/>
                        </a:ext>
                      </a:extLst>
                    </a:gridCol>
                  </a:tblGrid>
                  <a:tr h="370840">
                    <a:tc>
                      <a:txBody>
                        <a:bodyPr/>
                        <a:lstStyle/>
                        <a:p>
                          <a:pPr algn="ctr"/>
                          <a:r>
                            <a:rPr lang="en-US" sz="1600" dirty="0"/>
                            <a:t>Symbol</a:t>
                          </a:r>
                        </a:p>
                      </a:txBody>
                      <a:tcPr/>
                    </a:tc>
                    <a:tc>
                      <a:txBody>
                        <a:bodyPr/>
                        <a:lstStyle/>
                        <a:p>
                          <a:pPr algn="ctr"/>
                          <a:r>
                            <a:rPr lang="en-US" sz="1600" dirty="0"/>
                            <a:t>Name</a:t>
                          </a:r>
                        </a:p>
                      </a:txBody>
                      <a:tcPr/>
                    </a:tc>
                    <a:tc>
                      <a:txBody>
                        <a:bodyPr/>
                        <a:lstStyle/>
                        <a:p>
                          <a:pPr algn="ctr"/>
                          <a:r>
                            <a:rPr lang="en-US" sz="1600" dirty="0"/>
                            <a:t>Description</a:t>
                          </a:r>
                        </a:p>
                      </a:txBody>
                      <a:tcPr/>
                    </a:tc>
                    <a:extLst>
                      <a:ext uri="{0D108BD9-81ED-4DB2-BD59-A6C34878D82A}">
                        <a16:rowId xmlns:a16="http://schemas.microsoft.com/office/drawing/2014/main" val="214373104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b="0" i="1" smtClean="0">
                                        <a:latin typeface="Cambria Math" panose="02040503050406030204" pitchFamily="18" charset="0"/>
                                      </a:rPr>
                                      <m:t>𝜎</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l-GR" sz="1600" b="0" i="1" smtClean="0">
                                        <a:latin typeface="Cambria Math" panose="02040503050406030204" pitchFamily="18" charset="0"/>
                                      </a:rPr>
                                      <m:t>𝜆</m:t>
                                    </m:r>
                                  </m:e>
                                </m:d>
                              </m:oMath>
                            </m:oMathPara>
                          </a14:m>
                          <a:endParaRPr lang="en-US" sz="1600" dirty="0"/>
                        </a:p>
                      </a:txBody>
                      <a:tcPr/>
                    </a:tc>
                    <a:tc>
                      <a:txBody>
                        <a:bodyPr/>
                        <a:lstStyle/>
                        <a:p>
                          <a:r>
                            <a:rPr lang="en-US" sz="1600" dirty="0"/>
                            <a:t> Singular value</a:t>
                          </a:r>
                        </a:p>
                      </a:txBody>
                      <a:tcPr/>
                    </a:tc>
                    <a:tc>
                      <a:txBody>
                        <a:bodyPr/>
                        <a:lstStyle/>
                        <a:p>
                          <a:r>
                            <a:rPr lang="en-US" sz="1600" dirty="0"/>
                            <a:t>Related to scattering strength</a:t>
                          </a:r>
                        </a:p>
                      </a:txBody>
                      <a:tcPr/>
                    </a:tc>
                    <a:extLst>
                      <a:ext uri="{0D108BD9-81ED-4DB2-BD59-A6C34878D82A}">
                        <a16:rowId xmlns:a16="http://schemas.microsoft.com/office/drawing/2014/main" val="3802302498"/>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𝒖</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l-GR" sz="1600" b="0" i="1" smtClean="0">
                                        <a:latin typeface="Cambria Math" panose="02040503050406030204" pitchFamily="18" charset="0"/>
                                      </a:rPr>
                                      <m:t>𝜆</m:t>
                                    </m:r>
                                  </m:e>
                                </m:d>
                              </m:oMath>
                            </m:oMathPara>
                          </a14:m>
                          <a:endParaRPr lang="en-US" sz="1600" dirty="0"/>
                        </a:p>
                      </a:txBody>
                      <a:tcPr/>
                    </a:tc>
                    <a:tc>
                      <a:txBody>
                        <a:bodyPr/>
                        <a:lstStyle/>
                        <a:p>
                          <a:r>
                            <a:rPr lang="en-US" sz="1600" dirty="0"/>
                            <a:t> Left-singular vector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Related to propagation from the scatterers to the receiving transducers</a:t>
                          </a:r>
                        </a:p>
                      </a:txBody>
                      <a:tcPr/>
                    </a:tc>
                    <a:extLst>
                      <a:ext uri="{0D108BD9-81ED-4DB2-BD59-A6C34878D82A}">
                        <a16:rowId xmlns:a16="http://schemas.microsoft.com/office/drawing/2014/main" val="213483261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𝒗</m:t>
                                    </m:r>
                                  </m:e>
                                  <m:sub>
                                    <m:r>
                                      <a:rPr lang="en-US" sz="1600" b="0" i="1" smtClean="0">
                                        <a:latin typeface="Cambria Math" panose="02040503050406030204" pitchFamily="18" charset="0"/>
                                      </a:rPr>
                                      <m:t>𝑖</m:t>
                                    </m:r>
                                  </m:sub>
                                </m:sSub>
                                <m:d>
                                  <m:dPr>
                                    <m:ctrlPr>
                                      <a:rPr lang="en-US" sz="1600" b="0" i="1" smtClean="0">
                                        <a:latin typeface="Cambria Math" panose="02040503050406030204" pitchFamily="18" charset="0"/>
                                      </a:rPr>
                                    </m:ctrlPr>
                                  </m:dPr>
                                  <m:e>
                                    <m:r>
                                      <a:rPr lang="el-GR" sz="1600" b="0" i="1" smtClean="0">
                                        <a:latin typeface="Cambria Math" panose="02040503050406030204" pitchFamily="18" charset="0"/>
                                      </a:rPr>
                                      <m:t>𝜆</m:t>
                                    </m:r>
                                  </m:e>
                                </m:d>
                              </m:oMath>
                            </m:oMathPara>
                          </a14:m>
                          <a:endParaRPr lang="en-US" sz="1600" dirty="0"/>
                        </a:p>
                      </a:txBody>
                      <a:tcPr/>
                    </a:tc>
                    <a:tc>
                      <a:txBody>
                        <a:bodyPr/>
                        <a:lstStyle/>
                        <a:p>
                          <a:r>
                            <a:rPr lang="en-US" sz="1600" dirty="0"/>
                            <a:t> Right-singular vector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Related to propagation from the transmitting transducers to the scatterers</a:t>
                          </a:r>
                        </a:p>
                      </a:txBody>
                      <a:tcPr/>
                    </a:tc>
                    <a:extLst>
                      <a:ext uri="{0D108BD9-81ED-4DB2-BD59-A6C34878D82A}">
                        <a16:rowId xmlns:a16="http://schemas.microsoft.com/office/drawing/2014/main" val="3412666929"/>
                      </a:ext>
                    </a:extLst>
                  </a:tr>
                </a:tbl>
              </a:graphicData>
            </a:graphic>
          </p:graphicFrame>
        </mc:Choice>
        <mc:Fallback xmlns="">
          <p:graphicFrame>
            <p:nvGraphicFramePr>
              <p:cNvPr id="5" name="Table 5">
                <a:extLst>
                  <a:ext uri="{FF2B5EF4-FFF2-40B4-BE49-F238E27FC236}">
                    <a16:creationId xmlns:a16="http://schemas.microsoft.com/office/drawing/2014/main" id="{4CF751D4-5D99-5F3E-4F3E-995FDE844A98}"/>
                  </a:ext>
                </a:extLst>
              </p:cNvPr>
              <p:cNvGraphicFramePr>
                <a:graphicFrameLocks noGrp="1"/>
              </p:cNvGraphicFramePr>
              <p:nvPr>
                <p:extLst>
                  <p:ext uri="{D42A27DB-BD31-4B8C-83A1-F6EECF244321}">
                    <p14:modId xmlns:p14="http://schemas.microsoft.com/office/powerpoint/2010/main" val="2043615740"/>
                  </p:ext>
                </p:extLst>
              </p:nvPr>
            </p:nvGraphicFramePr>
            <p:xfrm>
              <a:off x="457200" y="2748655"/>
              <a:ext cx="8229600" cy="1899920"/>
            </p:xfrm>
            <a:graphic>
              <a:graphicData uri="http://schemas.openxmlformats.org/drawingml/2006/table">
                <a:tbl>
                  <a:tblPr firstRow="1" bandRow="1">
                    <a:tableStyleId>{5C22544A-7EE6-4342-B048-85BDC9FD1C3A}</a:tableStyleId>
                  </a:tblPr>
                  <a:tblGrid>
                    <a:gridCol w="960120">
                      <a:extLst>
                        <a:ext uri="{9D8B030D-6E8A-4147-A177-3AD203B41FA5}">
                          <a16:colId xmlns:a16="http://schemas.microsoft.com/office/drawing/2014/main" val="979509505"/>
                        </a:ext>
                      </a:extLst>
                    </a:gridCol>
                    <a:gridCol w="2165329">
                      <a:extLst>
                        <a:ext uri="{9D8B030D-6E8A-4147-A177-3AD203B41FA5}">
                          <a16:colId xmlns:a16="http://schemas.microsoft.com/office/drawing/2014/main" val="954643152"/>
                        </a:ext>
                      </a:extLst>
                    </a:gridCol>
                    <a:gridCol w="5104151">
                      <a:extLst>
                        <a:ext uri="{9D8B030D-6E8A-4147-A177-3AD203B41FA5}">
                          <a16:colId xmlns:a16="http://schemas.microsoft.com/office/drawing/2014/main" val="445293341"/>
                        </a:ext>
                      </a:extLst>
                    </a:gridCol>
                  </a:tblGrid>
                  <a:tr h="370840">
                    <a:tc>
                      <a:txBody>
                        <a:bodyPr/>
                        <a:lstStyle/>
                        <a:p>
                          <a:pPr algn="ctr"/>
                          <a:r>
                            <a:rPr lang="en-US" sz="1600" dirty="0"/>
                            <a:t>Symbol</a:t>
                          </a:r>
                        </a:p>
                      </a:txBody>
                      <a:tcPr/>
                    </a:tc>
                    <a:tc>
                      <a:txBody>
                        <a:bodyPr/>
                        <a:lstStyle/>
                        <a:p>
                          <a:pPr algn="ctr"/>
                          <a:r>
                            <a:rPr lang="en-US" sz="1600" dirty="0"/>
                            <a:t>Name</a:t>
                          </a:r>
                        </a:p>
                      </a:txBody>
                      <a:tcPr/>
                    </a:tc>
                    <a:tc>
                      <a:txBody>
                        <a:bodyPr/>
                        <a:lstStyle/>
                        <a:p>
                          <a:pPr algn="ctr"/>
                          <a:r>
                            <a:rPr lang="en-US" sz="1600" dirty="0"/>
                            <a:t>Description</a:t>
                          </a:r>
                        </a:p>
                      </a:txBody>
                      <a:tcPr/>
                    </a:tc>
                    <a:extLst>
                      <a:ext uri="{0D108BD9-81ED-4DB2-BD59-A6C34878D82A}">
                        <a16:rowId xmlns:a16="http://schemas.microsoft.com/office/drawing/2014/main" val="2143731042"/>
                      </a:ext>
                    </a:extLst>
                  </a:tr>
                  <a:tr h="370840">
                    <a:tc>
                      <a:txBody>
                        <a:bodyPr/>
                        <a:lstStyle/>
                        <a:p>
                          <a:endParaRPr lang="en-US"/>
                        </a:p>
                      </a:txBody>
                      <a:tcPr>
                        <a:blipFill>
                          <a:blip r:embed="rId4"/>
                          <a:stretch>
                            <a:fillRect l="-1266" t="-103279" r="-757595" b="-334426"/>
                          </a:stretch>
                        </a:blipFill>
                      </a:tcPr>
                    </a:tc>
                    <a:tc>
                      <a:txBody>
                        <a:bodyPr/>
                        <a:lstStyle/>
                        <a:p>
                          <a:r>
                            <a:rPr lang="en-US" sz="1600" dirty="0"/>
                            <a:t> Singular value</a:t>
                          </a:r>
                        </a:p>
                      </a:txBody>
                      <a:tcPr/>
                    </a:tc>
                    <a:tc>
                      <a:txBody>
                        <a:bodyPr/>
                        <a:lstStyle/>
                        <a:p>
                          <a:r>
                            <a:rPr lang="en-US" sz="1600" dirty="0"/>
                            <a:t>Related to scattering strength</a:t>
                          </a:r>
                        </a:p>
                      </a:txBody>
                      <a:tcPr/>
                    </a:tc>
                    <a:extLst>
                      <a:ext uri="{0D108BD9-81ED-4DB2-BD59-A6C34878D82A}">
                        <a16:rowId xmlns:a16="http://schemas.microsoft.com/office/drawing/2014/main" val="3802302498"/>
                      </a:ext>
                    </a:extLst>
                  </a:tr>
                  <a:tr h="579120">
                    <a:tc>
                      <a:txBody>
                        <a:bodyPr/>
                        <a:lstStyle/>
                        <a:p>
                          <a:endParaRPr lang="en-US"/>
                        </a:p>
                      </a:txBody>
                      <a:tcPr>
                        <a:blipFill>
                          <a:blip r:embed="rId4"/>
                          <a:stretch>
                            <a:fillRect l="-1266" t="-129167" r="-757595" b="-112500"/>
                          </a:stretch>
                        </a:blipFill>
                      </a:tcPr>
                    </a:tc>
                    <a:tc>
                      <a:txBody>
                        <a:bodyPr/>
                        <a:lstStyle/>
                        <a:p>
                          <a:r>
                            <a:rPr lang="en-US" sz="1600" dirty="0"/>
                            <a:t> Left-singular vector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Related to propagation from the scatterers to the receiving transducers</a:t>
                          </a:r>
                        </a:p>
                      </a:txBody>
                      <a:tcPr/>
                    </a:tc>
                    <a:extLst>
                      <a:ext uri="{0D108BD9-81ED-4DB2-BD59-A6C34878D82A}">
                        <a16:rowId xmlns:a16="http://schemas.microsoft.com/office/drawing/2014/main" val="2134832619"/>
                      </a:ext>
                    </a:extLst>
                  </a:tr>
                  <a:tr h="579120">
                    <a:tc>
                      <a:txBody>
                        <a:bodyPr/>
                        <a:lstStyle/>
                        <a:p>
                          <a:endParaRPr lang="en-US"/>
                        </a:p>
                      </a:txBody>
                      <a:tcPr>
                        <a:blipFill>
                          <a:blip r:embed="rId4"/>
                          <a:stretch>
                            <a:fillRect l="-1266" t="-231579" r="-757595" b="-13684"/>
                          </a:stretch>
                        </a:blipFill>
                      </a:tcPr>
                    </a:tc>
                    <a:tc>
                      <a:txBody>
                        <a:bodyPr/>
                        <a:lstStyle/>
                        <a:p>
                          <a:r>
                            <a:rPr lang="en-US" sz="1600" dirty="0"/>
                            <a:t> Right-singular vector</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Related to propagation from the transmitting transducers to the scatterers</a:t>
                          </a:r>
                        </a:p>
                      </a:txBody>
                      <a:tcPr/>
                    </a:tc>
                    <a:extLst>
                      <a:ext uri="{0D108BD9-81ED-4DB2-BD59-A6C34878D82A}">
                        <a16:rowId xmlns:a16="http://schemas.microsoft.com/office/drawing/2014/main" val="3412666929"/>
                      </a:ext>
                    </a:extLst>
                  </a:tr>
                </a:tbl>
              </a:graphicData>
            </a:graphic>
          </p:graphicFrame>
        </mc:Fallback>
      </mc:AlternateContent>
    </p:spTree>
    <p:extLst>
      <p:ext uri="{BB962C8B-B14F-4D97-AF65-F5344CB8AC3E}">
        <p14:creationId xmlns:p14="http://schemas.microsoft.com/office/powerpoint/2010/main" val="2528226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5EA01-2A99-A8DC-0716-CE80E9B31F34}"/>
              </a:ext>
            </a:extLst>
          </p:cNvPr>
          <p:cNvSpPr>
            <a:spLocks noGrp="1"/>
          </p:cNvSpPr>
          <p:nvPr>
            <p:ph type="title"/>
          </p:nvPr>
        </p:nvSpPr>
        <p:spPr/>
        <p:txBody>
          <a:bodyPr/>
          <a:lstStyle/>
          <a:p>
            <a:r>
              <a:rPr lang="en-US" dirty="0"/>
              <a:t>Interpreting DORT</a:t>
            </a:r>
          </a:p>
        </p:txBody>
      </p:sp>
      <p:sp>
        <p:nvSpPr>
          <p:cNvPr id="3" name="Content Placeholder 2">
            <a:extLst>
              <a:ext uri="{FF2B5EF4-FFF2-40B4-BE49-F238E27FC236}">
                <a16:creationId xmlns:a16="http://schemas.microsoft.com/office/drawing/2014/main" id="{185E5A87-B15C-30E0-37E5-FC5CEE8E4F37}"/>
              </a:ext>
            </a:extLst>
          </p:cNvPr>
          <p:cNvSpPr>
            <a:spLocks noGrp="1"/>
          </p:cNvSpPr>
          <p:nvPr>
            <p:ph idx="1"/>
          </p:nvPr>
        </p:nvSpPr>
        <p:spPr/>
        <p:txBody>
          <a:bodyPr/>
          <a:lstStyle/>
          <a:p>
            <a:r>
              <a:rPr lang="en-US" dirty="0"/>
              <a:t>Singular values – related scattering strength</a:t>
            </a:r>
          </a:p>
          <a:p>
            <a:r>
              <a:rPr lang="en-US" dirty="0"/>
              <a:t>Right-singular vectors</a:t>
            </a:r>
          </a:p>
          <a:p>
            <a:pPr lvl="1"/>
            <a:r>
              <a:rPr lang="en-US" dirty="0"/>
              <a:t>Defines inputs that will (ideally) focus fields on individual scatterers</a:t>
            </a:r>
          </a:p>
          <a:p>
            <a:pPr lvl="1"/>
            <a:r>
              <a:rPr lang="en-US" dirty="0"/>
              <a:t>Can detect and locate scatterers by simulating sending out these signals (i.e. backpropagating)</a:t>
            </a:r>
          </a:p>
        </p:txBody>
      </p:sp>
      <p:sp>
        <p:nvSpPr>
          <p:cNvPr id="4" name="Slide Number Placeholder 3">
            <a:extLst>
              <a:ext uri="{FF2B5EF4-FFF2-40B4-BE49-F238E27FC236}">
                <a16:creationId xmlns:a16="http://schemas.microsoft.com/office/drawing/2014/main" id="{40E7443A-9B04-DD04-DC5E-8D436C151ADA}"/>
              </a:ext>
            </a:extLst>
          </p:cNvPr>
          <p:cNvSpPr>
            <a:spLocks noGrp="1"/>
          </p:cNvSpPr>
          <p:nvPr>
            <p:ph type="sldNum" sz="quarter" idx="12"/>
          </p:nvPr>
        </p:nvSpPr>
        <p:spPr/>
        <p:txBody>
          <a:bodyPr/>
          <a:lstStyle/>
          <a:p>
            <a:fld id="{106E12CD-FCB1-464E-A775-0B83FDDACE03}" type="slidenum">
              <a:rPr lang="en-US" smtClean="0"/>
              <a:pPr/>
              <a:t>38</a:t>
            </a:fld>
            <a:endParaRPr lang="en-US"/>
          </a:p>
        </p:txBody>
      </p:sp>
    </p:spTree>
    <p:extLst>
      <p:ext uri="{BB962C8B-B14F-4D97-AF65-F5344CB8AC3E}">
        <p14:creationId xmlns:p14="http://schemas.microsoft.com/office/powerpoint/2010/main" val="2937343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9D38-45B1-4FD4-5B23-E97DE71B62D9}"/>
              </a:ext>
            </a:extLst>
          </p:cNvPr>
          <p:cNvSpPr>
            <a:spLocks noGrp="1"/>
          </p:cNvSpPr>
          <p:nvPr>
            <p:ph type="title"/>
          </p:nvPr>
        </p:nvSpPr>
        <p:spPr/>
        <p:txBody>
          <a:bodyPr/>
          <a:lstStyle/>
          <a:p>
            <a:r>
              <a:rPr lang="en-US" dirty="0"/>
              <a:t>Transfer Matrices BACKGROUND</a:t>
            </a:r>
          </a:p>
        </p:txBody>
      </p:sp>
      <p:sp>
        <p:nvSpPr>
          <p:cNvPr id="3" name="Text Placeholder 2">
            <a:extLst>
              <a:ext uri="{FF2B5EF4-FFF2-40B4-BE49-F238E27FC236}">
                <a16:creationId xmlns:a16="http://schemas.microsoft.com/office/drawing/2014/main" id="{8478424A-AC0F-1BB0-5F15-22E915AC12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BAE9E6-5AC9-C39F-7B38-EA2DC122A3F5}"/>
              </a:ext>
            </a:extLst>
          </p:cNvPr>
          <p:cNvSpPr>
            <a:spLocks noGrp="1"/>
          </p:cNvSpPr>
          <p:nvPr>
            <p:ph type="sldNum" sz="quarter" idx="12"/>
          </p:nvPr>
        </p:nvSpPr>
        <p:spPr/>
        <p:txBody>
          <a:bodyPr/>
          <a:lstStyle/>
          <a:p>
            <a:fld id="{106E12CD-FCB1-464E-A775-0B83FDDACE03}" type="slidenum">
              <a:rPr lang="en-US" smtClean="0"/>
              <a:pPr/>
              <a:t>3</a:t>
            </a:fld>
            <a:endParaRPr lang="en-US"/>
          </a:p>
        </p:txBody>
      </p:sp>
    </p:spTree>
    <p:extLst>
      <p:ext uri="{BB962C8B-B14F-4D97-AF65-F5344CB8AC3E}">
        <p14:creationId xmlns:p14="http://schemas.microsoft.com/office/powerpoint/2010/main" val="1485194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0FF66-0194-08CE-86CD-7BE16C3EFD13}"/>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id="{0CDFC35F-AF63-FE34-CB4F-7864AF9ED98F}"/>
              </a:ext>
            </a:extLst>
          </p:cNvPr>
          <p:cNvSpPr>
            <a:spLocks noGrp="1"/>
          </p:cNvSpPr>
          <p:nvPr>
            <p:ph idx="1"/>
          </p:nvPr>
        </p:nvSpPr>
        <p:spPr/>
        <p:txBody>
          <a:bodyPr>
            <a:normAutofit/>
          </a:bodyPr>
          <a:lstStyle/>
          <a:p>
            <a:r>
              <a:rPr lang="en-US" sz="2400" dirty="0"/>
              <a:t>Focusing on a point is improved when:</a:t>
            </a:r>
          </a:p>
          <a:p>
            <a:pPr lvl="1"/>
            <a:r>
              <a:rPr lang="en-US" sz="2000" dirty="0"/>
              <a:t>Aperture is large</a:t>
            </a:r>
          </a:p>
          <a:p>
            <a:pPr lvl="1"/>
            <a:r>
              <a:rPr lang="en-US" sz="2000" dirty="0"/>
              <a:t>Focus point is close to the aperture</a:t>
            </a:r>
          </a:p>
          <a:p>
            <a:r>
              <a:rPr lang="en-US" sz="2400" dirty="0"/>
              <a:t>However…</a:t>
            </a:r>
          </a:p>
          <a:p>
            <a:pPr lvl="1"/>
            <a:r>
              <a:rPr lang="en-US" sz="2000" dirty="0"/>
              <a:t>Large apertures </a:t>
            </a:r>
            <a:r>
              <a:rPr lang="en-US" sz="2000" dirty="0">
                <a:sym typeface="Wingdings" panose="05000000000000000000" pitchFamily="2" charset="2"/>
              </a:rPr>
              <a:t> larger simulations  more memory (VRAM) usage</a:t>
            </a:r>
          </a:p>
          <a:p>
            <a:pPr lvl="1"/>
            <a:r>
              <a:rPr lang="en-US" sz="2000" dirty="0">
                <a:sym typeface="Wingdings" panose="05000000000000000000" pitchFamily="2" charset="2"/>
              </a:rPr>
              <a:t>Close focus  phase in aperture plane must change more rapidly  denser sampling required</a:t>
            </a:r>
            <a:endParaRPr lang="en-US" sz="2000" dirty="0"/>
          </a:p>
        </p:txBody>
      </p:sp>
      <p:sp>
        <p:nvSpPr>
          <p:cNvPr id="4" name="Slide Number Placeholder 3">
            <a:extLst>
              <a:ext uri="{FF2B5EF4-FFF2-40B4-BE49-F238E27FC236}">
                <a16:creationId xmlns:a16="http://schemas.microsoft.com/office/drawing/2014/main" id="{1848C43E-111C-3006-2947-B3475326B7E9}"/>
              </a:ext>
            </a:extLst>
          </p:cNvPr>
          <p:cNvSpPr>
            <a:spLocks noGrp="1"/>
          </p:cNvSpPr>
          <p:nvPr>
            <p:ph type="sldNum" sz="quarter" idx="12"/>
          </p:nvPr>
        </p:nvSpPr>
        <p:spPr/>
        <p:txBody>
          <a:bodyPr/>
          <a:lstStyle/>
          <a:p>
            <a:fld id="{106E12CD-FCB1-464E-A775-0B83FDDACE03}" type="slidenum">
              <a:rPr lang="en-US" smtClean="0"/>
              <a:pPr/>
              <a:t>39</a:t>
            </a:fld>
            <a:endParaRPr lang="en-US"/>
          </a:p>
        </p:txBody>
      </p:sp>
    </p:spTree>
    <p:extLst>
      <p:ext uri="{BB962C8B-B14F-4D97-AF65-F5344CB8AC3E}">
        <p14:creationId xmlns:p14="http://schemas.microsoft.com/office/powerpoint/2010/main" val="40172094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6A8AE-C4EE-020A-72BB-451423CE44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DB12BE-A9D2-4E59-85B5-EE3EA41E4471}"/>
              </a:ext>
            </a:extLst>
          </p:cNvPr>
          <p:cNvSpPr>
            <a:spLocks noGrp="1"/>
          </p:cNvSpPr>
          <p:nvPr>
            <p:ph idx="1"/>
          </p:nvPr>
        </p:nvSpPr>
        <p:spPr/>
        <p:txBody>
          <a:bodyPr>
            <a:normAutofit/>
          </a:bodyPr>
          <a:lstStyle/>
          <a:p>
            <a:r>
              <a:rPr lang="en-US" sz="2000" dirty="0"/>
              <a:t>Focus spot size: Aperture size, distance</a:t>
            </a:r>
          </a:p>
          <a:p>
            <a:r>
              <a:rPr lang="en-US" sz="2000" dirty="0"/>
              <a:t>Aperture size: Focus spot size, memory</a:t>
            </a:r>
          </a:p>
          <a:p>
            <a:r>
              <a:rPr lang="en-US" sz="2000" dirty="0"/>
              <a:t>Distance: Focus spot size, sampling density</a:t>
            </a:r>
          </a:p>
          <a:p>
            <a:r>
              <a:rPr lang="en-US" sz="2000" dirty="0"/>
              <a:t>Sampling density: Aperture size</a:t>
            </a:r>
          </a:p>
        </p:txBody>
      </p:sp>
      <p:sp>
        <p:nvSpPr>
          <p:cNvPr id="4" name="Slide Number Placeholder 3">
            <a:extLst>
              <a:ext uri="{FF2B5EF4-FFF2-40B4-BE49-F238E27FC236}">
                <a16:creationId xmlns:a16="http://schemas.microsoft.com/office/drawing/2014/main" id="{ED237EF3-F002-883C-AA38-9542E87661D7}"/>
              </a:ext>
            </a:extLst>
          </p:cNvPr>
          <p:cNvSpPr>
            <a:spLocks noGrp="1"/>
          </p:cNvSpPr>
          <p:nvPr>
            <p:ph type="sldNum" sz="quarter" idx="12"/>
          </p:nvPr>
        </p:nvSpPr>
        <p:spPr/>
        <p:txBody>
          <a:bodyPr/>
          <a:lstStyle/>
          <a:p>
            <a:fld id="{106E12CD-FCB1-464E-A775-0B83FDDACE03}" type="slidenum">
              <a:rPr lang="en-US" smtClean="0"/>
              <a:pPr/>
              <a:t>40</a:t>
            </a:fld>
            <a:endParaRPr lang="en-US"/>
          </a:p>
        </p:txBody>
      </p:sp>
      <p:graphicFrame>
        <p:nvGraphicFramePr>
          <p:cNvPr id="8" name="Table 8">
            <a:extLst>
              <a:ext uri="{FF2B5EF4-FFF2-40B4-BE49-F238E27FC236}">
                <a16:creationId xmlns:a16="http://schemas.microsoft.com/office/drawing/2014/main" id="{A1452CC4-EC30-8ED4-B798-112AAFBBD3BC}"/>
              </a:ext>
            </a:extLst>
          </p:cNvPr>
          <p:cNvGraphicFramePr>
            <a:graphicFrameLocks noGrp="1"/>
          </p:cNvGraphicFramePr>
          <p:nvPr>
            <p:extLst>
              <p:ext uri="{D42A27DB-BD31-4B8C-83A1-F6EECF244321}">
                <p14:modId xmlns:p14="http://schemas.microsoft.com/office/powerpoint/2010/main" val="1260194468"/>
              </p:ext>
            </p:extLst>
          </p:nvPr>
        </p:nvGraphicFramePr>
        <p:xfrm>
          <a:off x="457200" y="2428511"/>
          <a:ext cx="8229599" cy="2123440"/>
        </p:xfrm>
        <a:graphic>
          <a:graphicData uri="http://schemas.openxmlformats.org/drawingml/2006/table">
            <a:tbl>
              <a:tblPr firstRow="1" firstCol="1">
                <a:tableStyleId>{5C22544A-7EE6-4342-B048-85BDC9FD1C3A}</a:tableStyleId>
              </a:tblPr>
              <a:tblGrid>
                <a:gridCol w="2574728">
                  <a:extLst>
                    <a:ext uri="{9D8B030D-6E8A-4147-A177-3AD203B41FA5}">
                      <a16:colId xmlns:a16="http://schemas.microsoft.com/office/drawing/2014/main" val="2932486871"/>
                    </a:ext>
                  </a:extLst>
                </a:gridCol>
                <a:gridCol w="1884957">
                  <a:extLst>
                    <a:ext uri="{9D8B030D-6E8A-4147-A177-3AD203B41FA5}">
                      <a16:colId xmlns:a16="http://schemas.microsoft.com/office/drawing/2014/main" val="1624550474"/>
                    </a:ext>
                  </a:extLst>
                </a:gridCol>
                <a:gridCol w="1884957">
                  <a:extLst>
                    <a:ext uri="{9D8B030D-6E8A-4147-A177-3AD203B41FA5}">
                      <a16:colId xmlns:a16="http://schemas.microsoft.com/office/drawing/2014/main" val="2948134432"/>
                    </a:ext>
                  </a:extLst>
                </a:gridCol>
                <a:gridCol w="1884957">
                  <a:extLst>
                    <a:ext uri="{9D8B030D-6E8A-4147-A177-3AD203B41FA5}">
                      <a16:colId xmlns:a16="http://schemas.microsoft.com/office/drawing/2014/main" val="3851948054"/>
                    </a:ext>
                  </a:extLst>
                </a:gridCol>
              </a:tblGrid>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Focus Spot Size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Memory Usage</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Required Sampling Density</a:t>
                      </a:r>
                    </a:p>
                  </a:txBody>
                  <a:tcPr anchor="ctr"/>
                </a:tc>
                <a:extLst>
                  <a:ext uri="{0D108BD9-81ED-4DB2-BD59-A6C34878D82A}">
                    <a16:rowId xmlns:a16="http://schemas.microsoft.com/office/drawing/2014/main" val="3934474070"/>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Focus Distance</a:t>
                      </a:r>
                    </a:p>
                  </a:txBody>
                  <a:tcPr/>
                </a:tc>
                <a:tc>
                  <a:txBody>
                    <a:bodyPr/>
                    <a:lstStyle/>
                    <a:p>
                      <a:pPr algn="ctr"/>
                      <a:r>
                        <a:rPr lang="en-US" dirty="0"/>
                        <a:t>↑</a:t>
                      </a:r>
                    </a:p>
                  </a:txBody>
                  <a:tcPr/>
                </a:tc>
                <a:tc>
                  <a:txBody>
                    <a:bodyPr/>
                    <a:lstStyle/>
                    <a:p>
                      <a:pPr algn="ctr"/>
                      <a:r>
                        <a:rPr lang="en-US"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95605801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Aperture Size</a:t>
                      </a:r>
                    </a:p>
                  </a:txBody>
                  <a:tcPr/>
                </a:tc>
                <a:tc>
                  <a:txBody>
                    <a:bodyPr/>
                    <a:lstStyle/>
                    <a:p>
                      <a:pPr algn="ctr"/>
                      <a:r>
                        <a:rPr lang="en-US" dirty="0"/>
                        <a:t>↓</a:t>
                      </a:r>
                    </a:p>
                  </a:txBody>
                  <a:tcPr/>
                </a:tc>
                <a:tc>
                  <a:txBody>
                    <a:bodyPr/>
                    <a:lstStyle/>
                    <a:p>
                      <a:pPr algn="ctr"/>
                      <a:r>
                        <a:rPr lang="en-US" dirty="0"/>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tc>
                <a:extLst>
                  <a:ext uri="{0D108BD9-81ED-4DB2-BD59-A6C34878D82A}">
                    <a16:rowId xmlns:a16="http://schemas.microsoft.com/office/drawing/2014/main" val="158748092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 Synthetic Wavelength</a:t>
                      </a:r>
                    </a:p>
                  </a:txBody>
                  <a:tcPr>
                    <a:lnB w="12700" cmpd="sng">
                      <a:noFill/>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a:t>
                      </a:r>
                    </a:p>
                  </a:txBody>
                  <a:tcPr>
                    <a:lnB w="12700" cmpd="sng">
                      <a:noFill/>
                    </a:lnB>
                  </a:tcPr>
                </a:tc>
                <a:tc>
                  <a:txBody>
                    <a:bodyPr/>
                    <a:lstStyle/>
                    <a:p>
                      <a:pPr algn="ctr"/>
                      <a:r>
                        <a:rPr lang="en-US" dirty="0"/>
                        <a:t>N/A*</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N/A*</a:t>
                      </a:r>
                    </a:p>
                  </a:txBody>
                  <a:tcPr/>
                </a:tc>
                <a:extLst>
                  <a:ext uri="{0D108BD9-81ED-4DB2-BD59-A6C34878D82A}">
                    <a16:rowId xmlns:a16="http://schemas.microsoft.com/office/drawing/2014/main" val="3289069842"/>
                  </a:ext>
                </a:extLst>
              </a:tr>
              <a:tr h="370840">
                <a:tc gridSpan="4">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US" sz="900" dirty="0">
                          <a:solidFill>
                            <a:schemeClr val="tx1"/>
                          </a:solidFill>
                        </a:rPr>
                        <a:t>*</a:t>
                      </a:r>
                      <a:r>
                        <a:rPr lang="en-US" sz="900" b="0" dirty="0">
                          <a:solidFill>
                            <a:schemeClr val="tx1"/>
                          </a:solidFill>
                        </a:rPr>
                        <a:t>Unless the synthetic wavelength is comparable to the sample spacing</a:t>
                      </a:r>
                      <a:endParaRPr lang="en-US" sz="900" dirty="0">
                        <a:solidFill>
                          <a:schemeClr val="tx1"/>
                        </a:solidFill>
                      </a:endParaRPr>
                    </a:p>
                  </a:txBody>
                  <a:tcPr>
                    <a:lnL w="12700" cmpd="sng">
                      <a:noFill/>
                    </a:lnL>
                    <a:lnT w="12700" cmpd="sng">
                      <a:noFill/>
                    </a:lnT>
                    <a:lnB w="12700" cmpd="sng">
                      <a:noFill/>
                    </a:lnB>
                    <a:lnTlToBr w="12700" cmpd="sng">
                      <a:noFill/>
                      <a:prstDash val="solid"/>
                    </a:lnTlToBr>
                    <a:lnBlToTr w="12700" cmpd="sng">
                      <a:noFill/>
                      <a:prstDash val="solid"/>
                    </a:lnBlToTr>
                    <a:noFill/>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hMerge="1">
                  <a:txBody>
                    <a:bodyPr/>
                    <a:lstStyle/>
                    <a:p>
                      <a:pPr algn="ctr"/>
                      <a:endParaRPr lang="en-US" dirty="0"/>
                    </a:p>
                  </a:txBody>
                  <a:tcPr>
                    <a:lnL w="12700" cmpd="sng">
                      <a:noFill/>
                    </a:lnL>
                    <a:noFill/>
                  </a:tcPr>
                </a:tc>
                <a:tc hMerge="1">
                  <a:txBody>
                    <a:bodyPr/>
                    <a:lstStyle/>
                    <a:p>
                      <a:pPr marL="0" marR="0" lvl="0" indent="0" algn="r" defTabSz="457200" rtl="0" eaLnBrk="1" fontAlgn="auto" latinLnBrk="0" hangingPunct="1">
                        <a:lnSpc>
                          <a:spcPct val="100000"/>
                        </a:lnSpc>
                        <a:spcBef>
                          <a:spcPts val="0"/>
                        </a:spcBef>
                        <a:spcAft>
                          <a:spcPts val="0"/>
                        </a:spcAft>
                        <a:buClrTx/>
                        <a:buSzTx/>
                        <a:buFontTx/>
                        <a:buNone/>
                        <a:tabLst/>
                        <a:defRPr/>
                      </a:pPr>
                      <a:endParaRPr lang="en-US" sz="900" dirty="0">
                        <a:solidFill>
                          <a:schemeClr val="tx1"/>
                        </a:solidFill>
                      </a:endParaRPr>
                    </a:p>
                  </a:txBody>
                  <a:tcPr>
                    <a:lnL w="12700" cmpd="sng">
                      <a:noFill/>
                    </a:lnL>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087541901"/>
                  </a:ext>
                </a:extLst>
              </a:tr>
            </a:tbl>
          </a:graphicData>
        </a:graphic>
      </p:graphicFrame>
    </p:spTree>
    <p:extLst>
      <p:ext uri="{BB962C8B-B14F-4D97-AF65-F5344CB8AC3E}">
        <p14:creationId xmlns:p14="http://schemas.microsoft.com/office/powerpoint/2010/main" val="2001475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60ACE-36EC-830B-A1D4-374700283C75}"/>
              </a:ext>
            </a:extLst>
          </p:cNvPr>
          <p:cNvSpPr>
            <a:spLocks noGrp="1"/>
          </p:cNvSpPr>
          <p:nvPr>
            <p:ph type="title"/>
          </p:nvPr>
        </p:nvSpPr>
        <p:spPr/>
        <p:txBody>
          <a:bodyPr/>
          <a:lstStyle/>
          <a:p>
            <a:r>
              <a:rPr lang="en-US" dirty="0"/>
              <a:t>Synthetic Wavelength DORT Process</a:t>
            </a:r>
          </a:p>
        </p:txBody>
      </p:sp>
      <p:sp>
        <p:nvSpPr>
          <p:cNvPr id="3" name="Content Placeholder 2">
            <a:extLst>
              <a:ext uri="{FF2B5EF4-FFF2-40B4-BE49-F238E27FC236}">
                <a16:creationId xmlns:a16="http://schemas.microsoft.com/office/drawing/2014/main" id="{7E0D8CF3-25DD-4282-D55F-D25D562869EE}"/>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Obtain the transfer matrix for two closely spaced wavelengths</a:t>
            </a:r>
          </a:p>
          <a:p>
            <a:pPr marL="514350" indent="-514350">
              <a:buFont typeface="+mj-lt"/>
              <a:buAutoNum type="arabicPeriod"/>
            </a:pPr>
            <a:r>
              <a:rPr lang="en-US" dirty="0"/>
              <a:t>Perform DORT (take SVDs of transfer matrices)</a:t>
            </a:r>
          </a:p>
          <a:p>
            <a:pPr marL="514350" indent="-514350">
              <a:buFont typeface="+mj-lt"/>
              <a:buAutoNum type="arabicPeriod"/>
            </a:pPr>
            <a:r>
              <a:rPr lang="en-US" dirty="0"/>
              <a:t>Take a pair of singular vectors (one from each wavelength) and derive fields</a:t>
            </a:r>
          </a:p>
          <a:p>
            <a:pPr marL="514350" indent="-514350">
              <a:buFont typeface="+mj-lt"/>
              <a:buAutoNum type="arabicPeriod"/>
            </a:pPr>
            <a:r>
              <a:rPr lang="en-US" dirty="0"/>
              <a:t>Derive a synthetic field from the fields</a:t>
            </a:r>
          </a:p>
          <a:p>
            <a:pPr marL="514350" indent="-514350">
              <a:buFont typeface="+mj-lt"/>
              <a:buAutoNum type="arabicPeriod"/>
            </a:pPr>
            <a:r>
              <a:rPr lang="en-US" dirty="0"/>
              <a:t>Backpropagate the synthetic field</a:t>
            </a:r>
          </a:p>
          <a:p>
            <a:pPr marL="514350" indent="-514350">
              <a:buFont typeface="+mj-lt"/>
              <a:buAutoNum type="arabicPeriod"/>
            </a:pPr>
            <a:r>
              <a:rPr lang="en-US" dirty="0"/>
              <a:t>Obtain images from the backpropagated synthetic field</a:t>
            </a:r>
          </a:p>
        </p:txBody>
      </p:sp>
      <p:sp>
        <p:nvSpPr>
          <p:cNvPr id="4" name="Slide Number Placeholder 3">
            <a:extLst>
              <a:ext uri="{FF2B5EF4-FFF2-40B4-BE49-F238E27FC236}">
                <a16:creationId xmlns:a16="http://schemas.microsoft.com/office/drawing/2014/main" id="{541419D1-4766-0DA0-9B2A-8B8AEDF68652}"/>
              </a:ext>
            </a:extLst>
          </p:cNvPr>
          <p:cNvSpPr>
            <a:spLocks noGrp="1"/>
          </p:cNvSpPr>
          <p:nvPr>
            <p:ph type="sldNum" sz="quarter" idx="12"/>
          </p:nvPr>
        </p:nvSpPr>
        <p:spPr/>
        <p:txBody>
          <a:bodyPr/>
          <a:lstStyle/>
          <a:p>
            <a:fld id="{106E12CD-FCB1-464E-A775-0B83FDDACE03}" type="slidenum">
              <a:rPr lang="en-US" smtClean="0"/>
              <a:pPr/>
              <a:t>41</a:t>
            </a:fld>
            <a:endParaRPr lang="en-US"/>
          </a:p>
        </p:txBody>
      </p:sp>
    </p:spTree>
    <p:extLst>
      <p:ext uri="{BB962C8B-B14F-4D97-AF65-F5344CB8AC3E}">
        <p14:creationId xmlns:p14="http://schemas.microsoft.com/office/powerpoint/2010/main" val="37198085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3B8B-BF39-EAB8-260F-7DD63C196D3B}"/>
              </a:ext>
            </a:extLst>
          </p:cNvPr>
          <p:cNvSpPr>
            <a:spLocks noGrp="1"/>
          </p:cNvSpPr>
          <p:nvPr>
            <p:ph type="title"/>
          </p:nvPr>
        </p:nvSpPr>
        <p:spPr/>
        <p:txBody>
          <a:bodyPr/>
          <a:lstStyle/>
          <a:p>
            <a:r>
              <a:rPr lang="en-US" dirty="0"/>
              <a:t>Limitations of the Simulation</a:t>
            </a:r>
          </a:p>
        </p:txBody>
      </p:sp>
      <p:sp>
        <p:nvSpPr>
          <p:cNvPr id="3" name="Content Placeholder 2">
            <a:extLst>
              <a:ext uri="{FF2B5EF4-FFF2-40B4-BE49-F238E27FC236}">
                <a16:creationId xmlns:a16="http://schemas.microsoft.com/office/drawing/2014/main" id="{5C192E75-9483-F3DB-53C0-F86BD00361BD}"/>
              </a:ext>
            </a:extLst>
          </p:cNvPr>
          <p:cNvSpPr>
            <a:spLocks noGrp="1"/>
          </p:cNvSpPr>
          <p:nvPr>
            <p:ph idx="1"/>
          </p:nvPr>
        </p:nvSpPr>
        <p:spPr/>
        <p:txBody>
          <a:bodyPr>
            <a:normAutofit lnSpcReduction="10000"/>
          </a:bodyPr>
          <a:lstStyle/>
          <a:p>
            <a:r>
              <a:rPr lang="en-US" dirty="0"/>
              <a:t>Scalar wave approximation</a:t>
            </a:r>
          </a:p>
          <a:p>
            <a:r>
              <a:rPr lang="en-US" dirty="0"/>
              <a:t>Aberrating layer model [7] assumes a thin structure and/or paraxial rays</a:t>
            </a:r>
          </a:p>
          <a:p>
            <a:r>
              <a:rPr lang="en-US" dirty="0"/>
              <a:t>Scatterers modeled as opaque spots on an amplitude mask</a:t>
            </a:r>
          </a:p>
          <a:p>
            <a:r>
              <a:rPr lang="en-US" dirty="0"/>
              <a:t>Partial reflection and transmission from </a:t>
            </a:r>
            <a:r>
              <a:rPr lang="en-US" dirty="0" err="1"/>
              <a:t>beamsplitter</a:t>
            </a:r>
            <a:r>
              <a:rPr lang="en-US" dirty="0"/>
              <a:t> is not modeled</a:t>
            </a:r>
          </a:p>
          <a:p>
            <a:r>
              <a:rPr lang="en-US" dirty="0"/>
              <a:t>And other limitations</a:t>
            </a:r>
          </a:p>
        </p:txBody>
      </p:sp>
      <p:sp>
        <p:nvSpPr>
          <p:cNvPr id="4" name="Slide Number Placeholder 3">
            <a:extLst>
              <a:ext uri="{FF2B5EF4-FFF2-40B4-BE49-F238E27FC236}">
                <a16:creationId xmlns:a16="http://schemas.microsoft.com/office/drawing/2014/main" id="{7404FA07-0BF7-E867-D11B-A102E5097BC4}"/>
              </a:ext>
            </a:extLst>
          </p:cNvPr>
          <p:cNvSpPr>
            <a:spLocks noGrp="1"/>
          </p:cNvSpPr>
          <p:nvPr>
            <p:ph type="sldNum" sz="quarter" idx="12"/>
          </p:nvPr>
        </p:nvSpPr>
        <p:spPr/>
        <p:txBody>
          <a:bodyPr/>
          <a:lstStyle/>
          <a:p>
            <a:fld id="{106E12CD-FCB1-464E-A775-0B83FDDACE03}" type="slidenum">
              <a:rPr lang="en-US" smtClean="0"/>
              <a:pPr/>
              <a:t>42</a:t>
            </a:fld>
            <a:endParaRPr lang="en-US"/>
          </a:p>
        </p:txBody>
      </p:sp>
    </p:spTree>
    <p:extLst>
      <p:ext uri="{BB962C8B-B14F-4D97-AF65-F5344CB8AC3E}">
        <p14:creationId xmlns:p14="http://schemas.microsoft.com/office/powerpoint/2010/main" val="2685927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62B14-E14D-5840-85EB-82A8480CD36D}"/>
              </a:ext>
            </a:extLst>
          </p:cNvPr>
          <p:cNvSpPr>
            <a:spLocks noGrp="1"/>
          </p:cNvSpPr>
          <p:nvPr>
            <p:ph type="title"/>
          </p:nvPr>
        </p:nvSpPr>
        <p:spPr/>
        <p:txBody>
          <a:bodyPr/>
          <a:lstStyle/>
          <a:p>
            <a:r>
              <a:rPr lang="en-US" dirty="0"/>
              <a:t>A note on synthetic wavelength size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793C0E-545B-AA54-59F1-9628F8ABEE7E}"/>
                  </a:ext>
                </a:extLst>
              </p:cNvPr>
              <p:cNvSpPr>
                <a:spLocks noGrp="1"/>
              </p:cNvSpPr>
              <p:nvPr>
                <p:ph idx="1"/>
              </p:nvPr>
            </p:nvSpPr>
            <p:spPr/>
            <p:txBody>
              <a:bodyPr>
                <a:normAutofit fontScale="85000" lnSpcReduction="20000"/>
              </a:bodyPr>
              <a:lstStyle/>
              <a:p>
                <a:r>
                  <a:rPr lang="en-US" sz="2400" dirty="0"/>
                  <a:t>The synthetic wavelength (</a:t>
                </a:r>
                <a14:m>
                  <m:oMath xmlns:m="http://schemas.openxmlformats.org/officeDocument/2006/math">
                    <m:r>
                      <a:rPr lang="el-GR" sz="2400" i="1">
                        <a:latin typeface="Cambria Math" panose="02040503050406030204" pitchFamily="18" charset="0"/>
                      </a:rPr>
                      <m:t>𝛬</m:t>
                    </m:r>
                    <m:r>
                      <a:rPr lang="en-US" sz="2400" b="0" i="1" smtClean="0">
                        <a:latin typeface="Cambria Math" panose="02040503050406030204" pitchFamily="18" charset="0"/>
                      </a:rPr>
                      <m:t>=0.025</m:t>
                    </m:r>
                    <m:r>
                      <a:rPr lang="en-US" sz="2400" b="0" i="1" smtClean="0">
                        <a:latin typeface="Cambria Math" panose="02040503050406030204" pitchFamily="18" charset="0"/>
                      </a:rPr>
                      <m:t>𝑚𝑚</m:t>
                    </m:r>
                    <m:r>
                      <a:rPr lang="en-US" sz="2400" b="0" i="1" smtClean="0">
                        <a:latin typeface="Cambria Math" panose="02040503050406030204" pitchFamily="18" charset="0"/>
                      </a:rPr>
                      <m:t>)</m:t>
                    </m:r>
                  </m:oMath>
                </a14:m>
                <a:r>
                  <a:rPr lang="en-US" sz="2400" dirty="0"/>
                  <a:t> may be too small</a:t>
                </a:r>
              </a:p>
              <a:p>
                <a:pPr lvl="1"/>
                <a14:m>
                  <m:oMath xmlns:m="http://schemas.openxmlformats.org/officeDocument/2006/math">
                    <m:r>
                      <a:rPr lang="el-GR" sz="2000" i="1" smtClean="0">
                        <a:latin typeface="Cambria Math" panose="02040503050406030204" pitchFamily="18" charset="0"/>
                      </a:rPr>
                      <m:t>𝛬</m:t>
                    </m:r>
                    <m:r>
                      <a:rPr lang="en-US" sz="2000" b="0" i="1" smtClean="0">
                        <a:latin typeface="Cambria Math" panose="02040503050406030204" pitchFamily="18" charset="0"/>
                      </a:rPr>
                      <m:t>=0.025</m:t>
                    </m:r>
                    <m:r>
                      <a:rPr lang="en-US" sz="2000" b="0" i="1" smtClean="0">
                        <a:latin typeface="Cambria Math" panose="02040503050406030204" pitchFamily="18" charset="0"/>
                      </a:rPr>
                      <m:t>𝑚𝑚</m:t>
                    </m:r>
                  </m:oMath>
                </a14:m>
                <a:r>
                  <a:rPr lang="en-US" sz="2000" dirty="0"/>
                  <a:t> was used to reduce the size of the focus spots</a:t>
                </a:r>
              </a:p>
              <a:p>
                <a:r>
                  <a:rPr lang="en-US" sz="2400" dirty="0"/>
                  <a:t>Synthetic wavelengths in [5] an order of magnitude larger</a:t>
                </a:r>
              </a:p>
              <a:p>
                <a:pPr lvl="1"/>
                <a:r>
                  <a:rPr lang="en-US" sz="2000" dirty="0"/>
                  <a:t>Methodology in [5] is different from this work, however</a:t>
                </a:r>
              </a:p>
              <a:p>
                <a:r>
                  <a:rPr lang="en-US" sz="2400" dirty="0"/>
                  <a:t>Possibilities:</a:t>
                </a:r>
              </a:p>
              <a:p>
                <a:pPr lvl="1"/>
                <a:r>
                  <a:rPr lang="en-US" sz="2000" dirty="0"/>
                  <a:t>Different methodology in [5] </a:t>
                </a:r>
                <a:r>
                  <a:rPr lang="en-US" sz="2000" dirty="0">
                    <a:sym typeface="Wingdings" panose="05000000000000000000" pitchFamily="2" charset="2"/>
                  </a:rPr>
                  <a:t> different limitations?</a:t>
                </a:r>
              </a:p>
              <a:p>
                <a:pPr lvl="1"/>
                <a:r>
                  <a:rPr lang="en-US" sz="2000" dirty="0">
                    <a:sym typeface="Wingdings" panose="05000000000000000000" pitchFamily="2" charset="2"/>
                  </a:rPr>
                  <a:t>Imaging point sources may be easier than imaging larger objects, like what was done in [5]?</a:t>
                </a:r>
              </a:p>
              <a:p>
                <a:pPr lvl="1"/>
                <a:r>
                  <a:rPr lang="en-US" sz="2000" dirty="0">
                    <a:sym typeface="Wingdings" panose="05000000000000000000" pitchFamily="2" charset="2"/>
                  </a:rPr>
                  <a:t>Practical cases require longer synthetic wavelengths?</a:t>
                </a:r>
              </a:p>
              <a:p>
                <a:pPr lvl="1"/>
                <a:r>
                  <a:rPr lang="en-US" sz="2000" dirty="0">
                    <a:sym typeface="Wingdings" panose="05000000000000000000" pitchFamily="2" charset="2"/>
                  </a:rPr>
                  <a:t>Et cetera</a:t>
                </a:r>
              </a:p>
              <a:p>
                <a:r>
                  <a:rPr lang="en-US" sz="2400" b="1" dirty="0">
                    <a:sym typeface="Wingdings" panose="05000000000000000000" pitchFamily="2" charset="2"/>
                  </a:rPr>
                  <a:t>Conclusion:</a:t>
                </a:r>
              </a:p>
              <a:p>
                <a:pPr lvl="1"/>
                <a:r>
                  <a:rPr lang="en-US" sz="2000" dirty="0">
                    <a:sym typeface="Wingdings" panose="05000000000000000000" pitchFamily="2" charset="2"/>
                  </a:rPr>
                  <a:t>It is unknown (to the speaker) if the small synthetic wavelengths would be an issue if the simulated experiment were to be tried in real life.</a:t>
                </a:r>
                <a:endParaRPr lang="en-US" sz="2000" dirty="0"/>
              </a:p>
            </p:txBody>
          </p:sp>
        </mc:Choice>
        <mc:Fallback xmlns="">
          <p:sp>
            <p:nvSpPr>
              <p:cNvPr id="3" name="Content Placeholder 2">
                <a:extLst>
                  <a:ext uri="{FF2B5EF4-FFF2-40B4-BE49-F238E27FC236}">
                    <a16:creationId xmlns:a16="http://schemas.microsoft.com/office/drawing/2014/main" id="{C4793C0E-545B-AA54-59F1-9628F8ABEE7E}"/>
                  </a:ext>
                </a:extLst>
              </p:cNvPr>
              <p:cNvSpPr>
                <a:spLocks noGrp="1" noRot="1" noChangeAspect="1" noMove="1" noResize="1" noEditPoints="1" noAdjustHandles="1" noChangeArrowheads="1" noChangeShapeType="1" noTextEdit="1"/>
              </p:cNvSpPr>
              <p:nvPr>
                <p:ph idx="1"/>
              </p:nvPr>
            </p:nvSpPr>
            <p:spPr>
              <a:blipFill>
                <a:blip r:embed="rId3"/>
                <a:stretch>
                  <a:fillRect l="-667" t="-24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53CB0A5-5318-903A-5EC5-FBA029E877F0}"/>
              </a:ext>
            </a:extLst>
          </p:cNvPr>
          <p:cNvSpPr>
            <a:spLocks noGrp="1"/>
          </p:cNvSpPr>
          <p:nvPr>
            <p:ph type="sldNum" sz="quarter" idx="12"/>
          </p:nvPr>
        </p:nvSpPr>
        <p:spPr/>
        <p:txBody>
          <a:bodyPr/>
          <a:lstStyle/>
          <a:p>
            <a:fld id="{106E12CD-FCB1-464E-A775-0B83FDDACE03}" type="slidenum">
              <a:rPr lang="en-US" smtClean="0"/>
              <a:pPr/>
              <a:t>43</a:t>
            </a:fld>
            <a:endParaRPr lang="en-US"/>
          </a:p>
        </p:txBody>
      </p:sp>
    </p:spTree>
    <p:extLst>
      <p:ext uri="{BB962C8B-B14F-4D97-AF65-F5344CB8AC3E}">
        <p14:creationId xmlns:p14="http://schemas.microsoft.com/office/powerpoint/2010/main" val="37129395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07DE5-FEB3-022A-8EBD-1FAFC108A133}"/>
              </a:ext>
            </a:extLst>
          </p:cNvPr>
          <p:cNvSpPr>
            <a:spLocks noGrp="1"/>
          </p:cNvSpPr>
          <p:nvPr>
            <p:ph type="title"/>
          </p:nvPr>
        </p:nvSpPr>
        <p:spPr/>
        <p:txBody>
          <a:bodyPr/>
          <a:lstStyle/>
          <a:p>
            <a:r>
              <a:rPr lang="en-US" dirty="0"/>
              <a:t>Transfer Matrix – General</a:t>
            </a:r>
          </a:p>
        </p:txBody>
      </p:sp>
      <p:pic>
        <p:nvPicPr>
          <p:cNvPr id="8" name="Content Placeholder 7">
            <a:extLst>
              <a:ext uri="{FF2B5EF4-FFF2-40B4-BE49-F238E27FC236}">
                <a16:creationId xmlns:a16="http://schemas.microsoft.com/office/drawing/2014/main" id="{626AADFE-7ACC-F49E-2A87-3F2045035999}"/>
              </a:ext>
            </a:extLst>
          </p:cNvPr>
          <p:cNvPicPr>
            <a:picLocks noGrp="1" noChangeAspect="1"/>
          </p:cNvPicPr>
          <p:nvPr>
            <p:ph idx="1"/>
          </p:nvPr>
        </p:nvPicPr>
        <p:blipFill>
          <a:blip r:embed="rId3"/>
          <a:stretch>
            <a:fillRect/>
          </a:stretch>
        </p:blipFill>
        <p:spPr>
          <a:xfrm>
            <a:off x="457200" y="1062571"/>
            <a:ext cx="8229600" cy="3393007"/>
          </a:xfrm>
        </p:spPr>
      </p:pic>
      <p:sp>
        <p:nvSpPr>
          <p:cNvPr id="4" name="Slide Number Placeholder 3">
            <a:extLst>
              <a:ext uri="{FF2B5EF4-FFF2-40B4-BE49-F238E27FC236}">
                <a16:creationId xmlns:a16="http://schemas.microsoft.com/office/drawing/2014/main" id="{CA0A5E52-669C-CFB0-A1A9-22E22EBF871B}"/>
              </a:ext>
            </a:extLst>
          </p:cNvPr>
          <p:cNvSpPr>
            <a:spLocks noGrp="1"/>
          </p:cNvSpPr>
          <p:nvPr>
            <p:ph type="sldNum" sz="quarter" idx="12"/>
          </p:nvPr>
        </p:nvSpPr>
        <p:spPr/>
        <p:txBody>
          <a:bodyPr/>
          <a:lstStyle/>
          <a:p>
            <a:fld id="{106E12CD-FCB1-464E-A775-0B83FDDACE03}" type="slidenum">
              <a:rPr lang="en-US" smtClean="0"/>
              <a:pPr/>
              <a:t>4</a:t>
            </a:fld>
            <a:endParaRPr lang="en-US"/>
          </a:p>
        </p:txBody>
      </p:sp>
    </p:spTree>
    <p:extLst>
      <p:ext uri="{BB962C8B-B14F-4D97-AF65-F5344CB8AC3E}">
        <p14:creationId xmlns:p14="http://schemas.microsoft.com/office/powerpoint/2010/main" val="280390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B2A5-6610-13D2-8B30-C4FA3B9FBFE6}"/>
              </a:ext>
            </a:extLst>
          </p:cNvPr>
          <p:cNvSpPr>
            <a:spLocks noGrp="1"/>
          </p:cNvSpPr>
          <p:nvPr>
            <p:ph type="title"/>
          </p:nvPr>
        </p:nvSpPr>
        <p:spPr/>
        <p:txBody>
          <a:bodyPr/>
          <a:lstStyle/>
          <a:p>
            <a:r>
              <a:rPr lang="en-US" dirty="0"/>
              <a:t>Transfer Matrix – Example</a:t>
            </a:r>
          </a:p>
        </p:txBody>
      </p:sp>
      <p:pic>
        <p:nvPicPr>
          <p:cNvPr id="6" name="Content Placeholder 5">
            <a:extLst>
              <a:ext uri="{FF2B5EF4-FFF2-40B4-BE49-F238E27FC236}">
                <a16:creationId xmlns:a16="http://schemas.microsoft.com/office/drawing/2014/main" id="{1461766A-08E7-EA42-DCD7-774EFF0D5A40}"/>
              </a:ext>
            </a:extLst>
          </p:cNvPr>
          <p:cNvPicPr>
            <a:picLocks noGrp="1" noChangeAspect="1"/>
          </p:cNvPicPr>
          <p:nvPr>
            <p:ph idx="1"/>
          </p:nvPr>
        </p:nvPicPr>
        <p:blipFill>
          <a:blip r:embed="rId3"/>
          <a:stretch>
            <a:fillRect/>
          </a:stretch>
        </p:blipFill>
        <p:spPr>
          <a:xfrm>
            <a:off x="457200" y="1190050"/>
            <a:ext cx="8229600" cy="3138050"/>
          </a:xfrm>
        </p:spPr>
      </p:pic>
      <p:sp>
        <p:nvSpPr>
          <p:cNvPr id="4" name="Slide Number Placeholder 3">
            <a:extLst>
              <a:ext uri="{FF2B5EF4-FFF2-40B4-BE49-F238E27FC236}">
                <a16:creationId xmlns:a16="http://schemas.microsoft.com/office/drawing/2014/main" id="{6255914F-6499-64EC-1091-EA7B799C0416}"/>
              </a:ext>
            </a:extLst>
          </p:cNvPr>
          <p:cNvSpPr>
            <a:spLocks noGrp="1"/>
          </p:cNvSpPr>
          <p:nvPr>
            <p:ph type="sldNum" sz="quarter" idx="12"/>
          </p:nvPr>
        </p:nvSpPr>
        <p:spPr/>
        <p:txBody>
          <a:bodyPr/>
          <a:lstStyle/>
          <a:p>
            <a:fld id="{106E12CD-FCB1-464E-A775-0B83FDDACE03}" type="slidenum">
              <a:rPr lang="en-US" smtClean="0"/>
              <a:pPr/>
              <a:t>5</a:t>
            </a:fld>
            <a:endParaRPr lang="en-US"/>
          </a:p>
        </p:txBody>
      </p:sp>
    </p:spTree>
    <p:extLst>
      <p:ext uri="{BB962C8B-B14F-4D97-AF65-F5344CB8AC3E}">
        <p14:creationId xmlns:p14="http://schemas.microsoft.com/office/powerpoint/2010/main" val="2063009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8CB70-8707-18A6-DF1F-CA87E25D4FC3}"/>
              </a:ext>
            </a:extLst>
          </p:cNvPr>
          <p:cNvSpPr>
            <a:spLocks noGrp="1"/>
          </p:cNvSpPr>
          <p:nvPr>
            <p:ph type="title"/>
          </p:nvPr>
        </p:nvSpPr>
        <p:spPr/>
        <p:txBody>
          <a:bodyPr/>
          <a:lstStyle/>
          <a:p>
            <a:r>
              <a:rPr lang="en-US" sz="2000" dirty="0"/>
              <a:t>Transfer Matrix Measurement Process (For The Optical Regime)</a:t>
            </a:r>
          </a:p>
        </p:txBody>
      </p:sp>
      <p:sp>
        <p:nvSpPr>
          <p:cNvPr id="3" name="Content Placeholder 2">
            <a:extLst>
              <a:ext uri="{FF2B5EF4-FFF2-40B4-BE49-F238E27FC236}">
                <a16:creationId xmlns:a16="http://schemas.microsoft.com/office/drawing/2014/main" id="{78CBD481-3B79-2D32-CAF7-44BA7BF42180}"/>
              </a:ext>
            </a:extLst>
          </p:cNvPr>
          <p:cNvSpPr>
            <a:spLocks noGrp="1"/>
          </p:cNvSpPr>
          <p:nvPr>
            <p:ph idx="1"/>
          </p:nvPr>
        </p:nvSpPr>
        <p:spPr/>
        <p:txBody>
          <a:bodyPr>
            <a:normAutofit/>
          </a:bodyPr>
          <a:lstStyle/>
          <a:p>
            <a:r>
              <a:rPr lang="en-US" sz="1800" dirty="0"/>
              <a:t>Interferometric method in [1]</a:t>
            </a:r>
          </a:p>
          <a:p>
            <a:r>
              <a:rPr lang="en-US" sz="1800" dirty="0"/>
              <a:t>Computational optics-based method in [2] and [3]</a:t>
            </a:r>
          </a:p>
        </p:txBody>
      </p:sp>
      <p:sp>
        <p:nvSpPr>
          <p:cNvPr id="4" name="Slide Number Placeholder 3">
            <a:extLst>
              <a:ext uri="{FF2B5EF4-FFF2-40B4-BE49-F238E27FC236}">
                <a16:creationId xmlns:a16="http://schemas.microsoft.com/office/drawing/2014/main" id="{B3A69832-1C2A-204B-1101-35E99A610CAC}"/>
              </a:ext>
            </a:extLst>
          </p:cNvPr>
          <p:cNvSpPr>
            <a:spLocks noGrp="1"/>
          </p:cNvSpPr>
          <p:nvPr>
            <p:ph type="sldNum" sz="quarter" idx="12"/>
          </p:nvPr>
        </p:nvSpPr>
        <p:spPr/>
        <p:txBody>
          <a:bodyPr/>
          <a:lstStyle/>
          <a:p>
            <a:fld id="{106E12CD-FCB1-464E-A775-0B83FDDACE03}" type="slidenum">
              <a:rPr lang="en-US" smtClean="0"/>
              <a:pPr/>
              <a:t>6</a:t>
            </a:fld>
            <a:endParaRPr lang="en-US"/>
          </a:p>
        </p:txBody>
      </p:sp>
      <p:pic>
        <p:nvPicPr>
          <p:cNvPr id="6" name="Picture 5">
            <a:extLst>
              <a:ext uri="{FF2B5EF4-FFF2-40B4-BE49-F238E27FC236}">
                <a16:creationId xmlns:a16="http://schemas.microsoft.com/office/drawing/2014/main" id="{30713B25-BDD1-43F5-532F-D2F5B000B17D}"/>
              </a:ext>
            </a:extLst>
          </p:cNvPr>
          <p:cNvPicPr>
            <a:picLocks noChangeAspect="1"/>
          </p:cNvPicPr>
          <p:nvPr/>
        </p:nvPicPr>
        <p:blipFill>
          <a:blip r:embed="rId3"/>
          <a:stretch>
            <a:fillRect/>
          </a:stretch>
        </p:blipFill>
        <p:spPr>
          <a:xfrm>
            <a:off x="882563" y="2116583"/>
            <a:ext cx="5426689" cy="2605112"/>
          </a:xfrm>
          <a:prstGeom prst="rect">
            <a:avLst/>
          </a:prstGeom>
        </p:spPr>
      </p:pic>
      <p:sp>
        <p:nvSpPr>
          <p:cNvPr id="7" name="TextBox 6">
            <a:extLst>
              <a:ext uri="{FF2B5EF4-FFF2-40B4-BE49-F238E27FC236}">
                <a16:creationId xmlns:a16="http://schemas.microsoft.com/office/drawing/2014/main" id="{549006D8-3CE6-6861-48D2-30AD7E21FB68}"/>
              </a:ext>
            </a:extLst>
          </p:cNvPr>
          <p:cNvSpPr txBox="1"/>
          <p:nvPr/>
        </p:nvSpPr>
        <p:spPr>
          <a:xfrm>
            <a:off x="2388957" y="1716605"/>
            <a:ext cx="1776334" cy="369332"/>
          </a:xfrm>
          <a:prstGeom prst="rect">
            <a:avLst/>
          </a:prstGeom>
          <a:noFill/>
        </p:spPr>
        <p:txBody>
          <a:bodyPr wrap="square" rtlCol="0">
            <a:spAutoFit/>
          </a:bodyPr>
          <a:lstStyle/>
          <a:p>
            <a:pPr algn="ctr"/>
            <a:r>
              <a:rPr lang="en-US" b="1" u="sng" dirty="0"/>
              <a:t>Simplified Setup</a:t>
            </a:r>
          </a:p>
        </p:txBody>
      </p:sp>
      <p:cxnSp>
        <p:nvCxnSpPr>
          <p:cNvPr id="9" name="Straight Arrow Connector 8">
            <a:extLst>
              <a:ext uri="{FF2B5EF4-FFF2-40B4-BE49-F238E27FC236}">
                <a16:creationId xmlns:a16="http://schemas.microsoft.com/office/drawing/2014/main" id="{6E36D78D-E77D-48AE-09ED-837020ACB3CC}"/>
              </a:ext>
            </a:extLst>
          </p:cNvPr>
          <p:cNvCxnSpPr>
            <a:cxnSpLocks/>
          </p:cNvCxnSpPr>
          <p:nvPr/>
        </p:nvCxnSpPr>
        <p:spPr>
          <a:xfrm flipH="1">
            <a:off x="4072139" y="1532040"/>
            <a:ext cx="910743" cy="278917"/>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Arrow Connector 9">
            <a:extLst>
              <a:ext uri="{FF2B5EF4-FFF2-40B4-BE49-F238E27FC236}">
                <a16:creationId xmlns:a16="http://schemas.microsoft.com/office/drawing/2014/main" id="{C635F7F4-E25B-E6F4-C5B9-F5C768F9C1DA}"/>
              </a:ext>
            </a:extLst>
          </p:cNvPr>
          <p:cNvCxnSpPr>
            <a:cxnSpLocks/>
            <a:endCxn id="7" idx="3"/>
          </p:cNvCxnSpPr>
          <p:nvPr/>
        </p:nvCxnSpPr>
        <p:spPr>
          <a:xfrm flipH="1">
            <a:off x="4165291" y="1532040"/>
            <a:ext cx="1581856" cy="369231"/>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Connector 12">
            <a:extLst>
              <a:ext uri="{FF2B5EF4-FFF2-40B4-BE49-F238E27FC236}">
                <a16:creationId xmlns:a16="http://schemas.microsoft.com/office/drawing/2014/main" id="{C4FE18A7-96C1-B60D-8E4E-4EB271A75B77}"/>
              </a:ext>
            </a:extLst>
          </p:cNvPr>
          <p:cNvCxnSpPr/>
          <p:nvPr/>
        </p:nvCxnSpPr>
        <p:spPr>
          <a:xfrm>
            <a:off x="4826910" y="1532040"/>
            <a:ext cx="311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E1B1000-71FB-CE9C-40AD-C8D4B02ABC0D}"/>
              </a:ext>
            </a:extLst>
          </p:cNvPr>
          <p:cNvCxnSpPr/>
          <p:nvPr/>
        </p:nvCxnSpPr>
        <p:spPr>
          <a:xfrm>
            <a:off x="5591175" y="1532040"/>
            <a:ext cx="311944"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C6826BD-A0BA-FD21-3286-E3E099B48833}"/>
              </a:ext>
            </a:extLst>
          </p:cNvPr>
          <p:cNvSpPr txBox="1"/>
          <p:nvPr/>
        </p:nvSpPr>
        <p:spPr>
          <a:xfrm>
            <a:off x="5663323" y="1814675"/>
            <a:ext cx="3513477" cy="1446550"/>
          </a:xfrm>
          <a:prstGeom prst="rect">
            <a:avLst/>
          </a:prstGeom>
          <a:noFill/>
        </p:spPr>
        <p:txBody>
          <a:bodyPr wrap="square">
            <a:spAutoFit/>
          </a:bodyPr>
          <a:lstStyle/>
          <a:p>
            <a:pPr marL="0" indent="0">
              <a:buNone/>
            </a:pPr>
            <a:r>
              <a:rPr lang="en-US" sz="800" dirty="0"/>
              <a:t>[1] </a:t>
            </a:r>
            <a:r>
              <a:rPr lang="en-US" sz="800" dirty="0" err="1"/>
              <a:t>Boccara</a:t>
            </a:r>
            <a:r>
              <a:rPr lang="en-US" sz="800" dirty="0"/>
              <a:t>, and S. </a:t>
            </a:r>
            <a:r>
              <a:rPr lang="en-US" sz="800" dirty="0" err="1"/>
              <a:t>Gigan</a:t>
            </a:r>
            <a:r>
              <a:rPr lang="en-US" sz="800" dirty="0"/>
              <a:t>, “Measuring the transmission matrix in optics: An </a:t>
            </a:r>
          </a:p>
          <a:p>
            <a:pPr marL="0" indent="0">
              <a:buNone/>
            </a:pPr>
            <a:r>
              <a:rPr lang="en-US" sz="800" dirty="0"/>
              <a:t>      approach to the study  and control of light propagation in disordered media,” </a:t>
            </a:r>
          </a:p>
          <a:p>
            <a:pPr marL="0" indent="0">
              <a:buNone/>
            </a:pPr>
            <a:r>
              <a:rPr lang="en-US" sz="800" dirty="0"/>
              <a:t>      Physical Review Letters, vol. 104, no. 10, 2010.</a:t>
            </a:r>
            <a:endParaRPr lang="en-US" sz="800" dirty="0">
              <a:effectLst/>
            </a:endParaRPr>
          </a:p>
          <a:p>
            <a:pPr marL="0" indent="0">
              <a:buNone/>
            </a:pPr>
            <a:r>
              <a:rPr lang="en-US" sz="800" dirty="0">
                <a:effectLst/>
              </a:rPr>
              <a:t>[</a:t>
            </a:r>
            <a:r>
              <a:rPr lang="en-US" sz="800" dirty="0"/>
              <a:t>2</a:t>
            </a:r>
            <a:r>
              <a:rPr lang="en-US" sz="800" dirty="0">
                <a:effectLst/>
              </a:rPr>
              <a:t>] </a:t>
            </a:r>
            <a:r>
              <a:rPr lang="en-US" sz="800" dirty="0"/>
              <a:t>C. A. Metzler, M. K. Sharma, S. Nagesh, R. G. </a:t>
            </a:r>
            <a:r>
              <a:rPr lang="en-US" sz="800" dirty="0" err="1"/>
              <a:t>Baraniuk</a:t>
            </a:r>
            <a:r>
              <a:rPr lang="en-US" sz="800" dirty="0"/>
              <a:t>, O. Cossairt, and A. </a:t>
            </a:r>
          </a:p>
          <a:p>
            <a:pPr marL="0" indent="0">
              <a:buNone/>
            </a:pPr>
            <a:r>
              <a:rPr lang="en-US" sz="800" dirty="0"/>
              <a:t>      </a:t>
            </a:r>
            <a:r>
              <a:rPr lang="en-US" sz="800" dirty="0" err="1"/>
              <a:t>Veeraraghavan</a:t>
            </a:r>
            <a:r>
              <a:rPr lang="en-US" sz="800" dirty="0"/>
              <a:t>, “Coherent inverse scattering via transmission matrices: </a:t>
            </a:r>
          </a:p>
          <a:p>
            <a:pPr marL="0" indent="0">
              <a:buNone/>
            </a:pPr>
            <a:r>
              <a:rPr lang="en-US" sz="800" dirty="0"/>
              <a:t>      Efficient Phase Retrieval Algorithms and a public dataset,” 2017 IEEE </a:t>
            </a:r>
          </a:p>
          <a:p>
            <a:pPr marL="0" indent="0">
              <a:buNone/>
            </a:pPr>
            <a:r>
              <a:rPr lang="en-US" sz="800" dirty="0"/>
              <a:t>      International Conference on Computational Photography (ICCP), 2017.</a:t>
            </a:r>
          </a:p>
          <a:p>
            <a:pPr marL="0" indent="0">
              <a:buNone/>
            </a:pPr>
            <a:r>
              <a:rPr lang="en-US" sz="800" dirty="0"/>
              <a:t>[3] M. K. Sharma, C. A. Metzler, S. Nagesh, R. G. </a:t>
            </a:r>
            <a:r>
              <a:rPr lang="en-US" sz="800" dirty="0" err="1"/>
              <a:t>Baraniuk</a:t>
            </a:r>
            <a:r>
              <a:rPr lang="en-US" sz="800" dirty="0"/>
              <a:t>, O. Cossairt, and A. </a:t>
            </a:r>
          </a:p>
          <a:p>
            <a:pPr marL="0" indent="0">
              <a:buNone/>
            </a:pPr>
            <a:r>
              <a:rPr lang="en-US" sz="800" dirty="0"/>
              <a:t>      </a:t>
            </a:r>
            <a:r>
              <a:rPr lang="en-US" sz="800" dirty="0" err="1"/>
              <a:t>Veeraraghavan</a:t>
            </a:r>
            <a:r>
              <a:rPr lang="en-US" sz="800" dirty="0"/>
              <a:t>, “Inverse scattering via transmission matrices: Broadband </a:t>
            </a:r>
          </a:p>
          <a:p>
            <a:pPr marL="0" indent="0">
              <a:buNone/>
            </a:pPr>
            <a:r>
              <a:rPr lang="en-US" sz="800" dirty="0"/>
              <a:t>      illumination and fast phase retrieval algorithms,” IEEE Transactions on </a:t>
            </a:r>
          </a:p>
          <a:p>
            <a:pPr marL="0" indent="0">
              <a:buNone/>
            </a:pPr>
            <a:r>
              <a:rPr lang="en-US" sz="800" dirty="0"/>
              <a:t>      Computational Imaging, vol. 6, p. 95–108, 2020.</a:t>
            </a:r>
          </a:p>
        </p:txBody>
      </p:sp>
    </p:spTree>
    <p:extLst>
      <p:ext uri="{BB962C8B-B14F-4D97-AF65-F5344CB8AC3E}">
        <p14:creationId xmlns:p14="http://schemas.microsoft.com/office/powerpoint/2010/main" val="2751552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A9D38-45B1-4FD4-5B23-E97DE71B62D9}"/>
              </a:ext>
            </a:extLst>
          </p:cNvPr>
          <p:cNvSpPr>
            <a:spLocks noGrp="1"/>
          </p:cNvSpPr>
          <p:nvPr>
            <p:ph type="title"/>
          </p:nvPr>
        </p:nvSpPr>
        <p:spPr/>
        <p:txBody>
          <a:bodyPr/>
          <a:lstStyle/>
          <a:p>
            <a:r>
              <a:rPr lang="en-US" dirty="0"/>
              <a:t>DORT Background</a:t>
            </a:r>
          </a:p>
        </p:txBody>
      </p:sp>
      <p:sp>
        <p:nvSpPr>
          <p:cNvPr id="3" name="Text Placeholder 2">
            <a:extLst>
              <a:ext uri="{FF2B5EF4-FFF2-40B4-BE49-F238E27FC236}">
                <a16:creationId xmlns:a16="http://schemas.microsoft.com/office/drawing/2014/main" id="{8478424A-AC0F-1BB0-5F15-22E915AC1227}"/>
              </a:ext>
            </a:extLst>
          </p:cNvPr>
          <p:cNvSpPr>
            <a:spLocks noGrp="1"/>
          </p:cNvSpPr>
          <p:nvPr>
            <p:ph type="body" idx="1"/>
          </p:nvPr>
        </p:nvSpPr>
        <p:spPr/>
        <p:txBody>
          <a:bodyPr/>
          <a:lstStyle/>
          <a:p>
            <a:r>
              <a:rPr lang="en-US" dirty="0"/>
              <a:t>DORT – Decomposition of the Time-Reversal Operator</a:t>
            </a:r>
          </a:p>
        </p:txBody>
      </p:sp>
      <p:sp>
        <p:nvSpPr>
          <p:cNvPr id="4" name="Slide Number Placeholder 3">
            <a:extLst>
              <a:ext uri="{FF2B5EF4-FFF2-40B4-BE49-F238E27FC236}">
                <a16:creationId xmlns:a16="http://schemas.microsoft.com/office/drawing/2014/main" id="{30BAE9E6-5AC9-C39F-7B38-EA2DC122A3F5}"/>
              </a:ext>
            </a:extLst>
          </p:cNvPr>
          <p:cNvSpPr>
            <a:spLocks noGrp="1"/>
          </p:cNvSpPr>
          <p:nvPr>
            <p:ph type="sldNum" sz="quarter" idx="12"/>
          </p:nvPr>
        </p:nvSpPr>
        <p:spPr/>
        <p:txBody>
          <a:bodyPr/>
          <a:lstStyle/>
          <a:p>
            <a:fld id="{106E12CD-FCB1-464E-A775-0B83FDDACE03}" type="slidenum">
              <a:rPr lang="en-US" smtClean="0"/>
              <a:pPr/>
              <a:t>7</a:t>
            </a:fld>
            <a:endParaRPr lang="en-US"/>
          </a:p>
        </p:txBody>
      </p:sp>
    </p:spTree>
    <p:extLst>
      <p:ext uri="{BB962C8B-B14F-4D97-AF65-F5344CB8AC3E}">
        <p14:creationId xmlns:p14="http://schemas.microsoft.com/office/powerpoint/2010/main" val="2366920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841A-4EB9-A442-2A83-9A22B1743CFB}"/>
              </a:ext>
            </a:extLst>
          </p:cNvPr>
          <p:cNvSpPr>
            <a:spLocks noGrp="1"/>
          </p:cNvSpPr>
          <p:nvPr>
            <p:ph type="title"/>
          </p:nvPr>
        </p:nvSpPr>
        <p:spPr/>
        <p:txBody>
          <a:bodyPr/>
          <a:lstStyle/>
          <a:p>
            <a:r>
              <a:rPr lang="en-US" dirty="0"/>
              <a:t>DORT Background</a:t>
            </a:r>
          </a:p>
        </p:txBody>
      </p:sp>
      <p:sp>
        <p:nvSpPr>
          <p:cNvPr id="3" name="Content Placeholder 2">
            <a:extLst>
              <a:ext uri="{FF2B5EF4-FFF2-40B4-BE49-F238E27FC236}">
                <a16:creationId xmlns:a16="http://schemas.microsoft.com/office/drawing/2014/main" id="{498B938D-5753-BDFA-7428-1755271E2459}"/>
              </a:ext>
            </a:extLst>
          </p:cNvPr>
          <p:cNvSpPr>
            <a:spLocks noGrp="1"/>
          </p:cNvSpPr>
          <p:nvPr>
            <p:ph idx="1"/>
          </p:nvPr>
        </p:nvSpPr>
        <p:spPr/>
        <p:txBody>
          <a:bodyPr>
            <a:normAutofit/>
          </a:bodyPr>
          <a:lstStyle/>
          <a:p>
            <a:r>
              <a:rPr lang="en-US" sz="2000" dirty="0"/>
              <a:t>DORT – French acronym that means “decomposition of the </a:t>
            </a:r>
            <a:r>
              <a:rPr lang="en-US" sz="2000" dirty="0" err="1"/>
              <a:t>time-reversal</a:t>
            </a:r>
            <a:r>
              <a:rPr lang="en-US" sz="2000" dirty="0"/>
              <a:t> operator”</a:t>
            </a:r>
          </a:p>
          <a:p>
            <a:r>
              <a:rPr lang="en-US" sz="2000" dirty="0"/>
              <a:t>Arose from the study of acoustic </a:t>
            </a:r>
            <a:r>
              <a:rPr lang="en-US" sz="2000" dirty="0" err="1"/>
              <a:t>time-reversal</a:t>
            </a:r>
            <a:r>
              <a:rPr lang="en-US" sz="2000" dirty="0"/>
              <a:t> mirrors</a:t>
            </a:r>
          </a:p>
          <a:p>
            <a:r>
              <a:rPr lang="en-US" sz="2000" dirty="0"/>
              <a:t>Invented by Claire Prada in the 1990s</a:t>
            </a:r>
          </a:p>
          <a:p>
            <a:endParaRPr lang="en-US" sz="2000" dirty="0"/>
          </a:p>
        </p:txBody>
      </p:sp>
      <p:sp>
        <p:nvSpPr>
          <p:cNvPr id="4" name="Slide Number Placeholder 3">
            <a:extLst>
              <a:ext uri="{FF2B5EF4-FFF2-40B4-BE49-F238E27FC236}">
                <a16:creationId xmlns:a16="http://schemas.microsoft.com/office/drawing/2014/main" id="{98D66843-1657-B306-83C2-BA194B589F11}"/>
              </a:ext>
            </a:extLst>
          </p:cNvPr>
          <p:cNvSpPr>
            <a:spLocks noGrp="1"/>
          </p:cNvSpPr>
          <p:nvPr>
            <p:ph type="sldNum" sz="quarter" idx="12"/>
          </p:nvPr>
        </p:nvSpPr>
        <p:spPr/>
        <p:txBody>
          <a:bodyPr/>
          <a:lstStyle/>
          <a:p>
            <a:fld id="{106E12CD-FCB1-464E-A775-0B83FDDACE03}" type="slidenum">
              <a:rPr lang="en-US" smtClean="0"/>
              <a:pPr/>
              <a:t>8</a:t>
            </a:fld>
            <a:endParaRPr lang="en-US" dirty="0"/>
          </a:p>
        </p:txBody>
      </p:sp>
      <p:pic>
        <p:nvPicPr>
          <p:cNvPr id="6" name="Picture 5">
            <a:extLst>
              <a:ext uri="{FF2B5EF4-FFF2-40B4-BE49-F238E27FC236}">
                <a16:creationId xmlns:a16="http://schemas.microsoft.com/office/drawing/2014/main" id="{4A51D2BC-3A63-AFB0-CB6B-4C6995B867EE}"/>
              </a:ext>
            </a:extLst>
          </p:cNvPr>
          <p:cNvPicPr>
            <a:picLocks noChangeAspect="1"/>
          </p:cNvPicPr>
          <p:nvPr/>
        </p:nvPicPr>
        <p:blipFill>
          <a:blip r:embed="rId3"/>
          <a:stretch>
            <a:fillRect/>
          </a:stretch>
        </p:blipFill>
        <p:spPr>
          <a:xfrm>
            <a:off x="2779401" y="2402004"/>
            <a:ext cx="1457326" cy="1828800"/>
          </a:xfrm>
          <a:prstGeom prst="rect">
            <a:avLst/>
          </a:prstGeom>
        </p:spPr>
      </p:pic>
      <p:pic>
        <p:nvPicPr>
          <p:cNvPr id="8" name="Picture 7">
            <a:extLst>
              <a:ext uri="{FF2B5EF4-FFF2-40B4-BE49-F238E27FC236}">
                <a16:creationId xmlns:a16="http://schemas.microsoft.com/office/drawing/2014/main" id="{0B2D657D-722A-605C-1B13-F5A3F97BB9B2}"/>
              </a:ext>
            </a:extLst>
          </p:cNvPr>
          <p:cNvPicPr>
            <a:picLocks noChangeAspect="1"/>
          </p:cNvPicPr>
          <p:nvPr/>
        </p:nvPicPr>
        <p:blipFill>
          <a:blip r:embed="rId4"/>
          <a:stretch>
            <a:fillRect/>
          </a:stretch>
        </p:blipFill>
        <p:spPr>
          <a:xfrm>
            <a:off x="4907274" y="2402004"/>
            <a:ext cx="1828800" cy="1828800"/>
          </a:xfrm>
          <a:prstGeom prst="rect">
            <a:avLst/>
          </a:prstGeom>
        </p:spPr>
      </p:pic>
      <p:sp>
        <p:nvSpPr>
          <p:cNvPr id="9" name="TextBox 8">
            <a:extLst>
              <a:ext uri="{FF2B5EF4-FFF2-40B4-BE49-F238E27FC236}">
                <a16:creationId xmlns:a16="http://schemas.microsoft.com/office/drawing/2014/main" id="{846763D2-6408-7B52-1080-96E4F1AEE83A}"/>
              </a:ext>
            </a:extLst>
          </p:cNvPr>
          <p:cNvSpPr txBox="1"/>
          <p:nvPr/>
        </p:nvSpPr>
        <p:spPr>
          <a:xfrm>
            <a:off x="2918255" y="4232382"/>
            <a:ext cx="1179618" cy="338554"/>
          </a:xfrm>
          <a:prstGeom prst="rect">
            <a:avLst/>
          </a:prstGeom>
          <a:noFill/>
        </p:spPr>
        <p:txBody>
          <a:bodyPr wrap="none" rtlCol="0">
            <a:spAutoFit/>
          </a:bodyPr>
          <a:lstStyle/>
          <a:p>
            <a:r>
              <a:rPr lang="en-US" sz="1600" dirty="0"/>
              <a:t>Claire Prada</a:t>
            </a:r>
          </a:p>
        </p:txBody>
      </p:sp>
      <p:sp>
        <p:nvSpPr>
          <p:cNvPr id="10" name="TextBox 9">
            <a:extLst>
              <a:ext uri="{FF2B5EF4-FFF2-40B4-BE49-F238E27FC236}">
                <a16:creationId xmlns:a16="http://schemas.microsoft.com/office/drawing/2014/main" id="{B1D36A8A-9867-C07B-7DBA-2F3457A6A35D}"/>
              </a:ext>
            </a:extLst>
          </p:cNvPr>
          <p:cNvSpPr txBox="1"/>
          <p:nvPr/>
        </p:nvSpPr>
        <p:spPr>
          <a:xfrm>
            <a:off x="4773248" y="4226327"/>
            <a:ext cx="2096857" cy="584775"/>
          </a:xfrm>
          <a:prstGeom prst="rect">
            <a:avLst/>
          </a:prstGeom>
          <a:noFill/>
        </p:spPr>
        <p:txBody>
          <a:bodyPr wrap="none" rtlCol="0">
            <a:spAutoFit/>
          </a:bodyPr>
          <a:lstStyle/>
          <a:p>
            <a:pPr algn="ctr"/>
            <a:r>
              <a:rPr lang="en-US" sz="1600" dirty="0"/>
              <a:t>Mathias Fink</a:t>
            </a:r>
          </a:p>
          <a:p>
            <a:pPr algn="ctr"/>
            <a:r>
              <a:rPr lang="en-US" sz="1600" dirty="0"/>
              <a:t>(Claire Prada’s Advisor)</a:t>
            </a:r>
          </a:p>
        </p:txBody>
      </p:sp>
    </p:spTree>
    <p:extLst>
      <p:ext uri="{BB962C8B-B14F-4D97-AF65-F5344CB8AC3E}">
        <p14:creationId xmlns:p14="http://schemas.microsoft.com/office/powerpoint/2010/main" val="24298444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39643</TotalTime>
  <Words>5374</Words>
  <Application>Microsoft Office PowerPoint</Application>
  <PresentationFormat>On-screen Show (16:9)</PresentationFormat>
  <Paragraphs>485</Paragraphs>
  <Slides>44</Slides>
  <Notes>40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Cambria Math</vt:lpstr>
      <vt:lpstr>Times New Roman</vt:lpstr>
      <vt:lpstr>Office Theme</vt:lpstr>
      <vt:lpstr>Imaging Small, Discrete Scatterers Through Aberrating Media Using DORT with Synthetic Wavelengths</vt:lpstr>
      <vt:lpstr>General Goal</vt:lpstr>
      <vt:lpstr>Outline of this talk</vt:lpstr>
      <vt:lpstr>Transfer Matrices BACKGROUND</vt:lpstr>
      <vt:lpstr>Transfer Matrix – General</vt:lpstr>
      <vt:lpstr>Transfer Matrix – Example</vt:lpstr>
      <vt:lpstr>Transfer Matrix Measurement Process (For The Optical Regime)</vt:lpstr>
      <vt:lpstr>DORT Background</vt:lpstr>
      <vt:lpstr>DORT Background</vt:lpstr>
      <vt:lpstr>General Setup for DORT</vt:lpstr>
      <vt:lpstr>Performing DORT</vt:lpstr>
      <vt:lpstr>Singular Vectors and Singular Values from DORT</vt:lpstr>
      <vt:lpstr>Synthetic Wavelengths Background</vt:lpstr>
      <vt:lpstr>Main Idea</vt:lpstr>
      <vt:lpstr>Generating Synthetic Fields</vt:lpstr>
      <vt:lpstr>More Information on Synthetic Wavelengths</vt:lpstr>
      <vt:lpstr>Synthetic Wavelength DORT</vt:lpstr>
      <vt:lpstr>Synthetic Wavelength DORT Process</vt:lpstr>
      <vt:lpstr>Imaging Through Aberrating Media With Synthetic Wavelength DORT Simulation</vt:lpstr>
      <vt:lpstr>Simulated Setup</vt:lpstr>
      <vt:lpstr>Limitations of the Simulation</vt:lpstr>
      <vt:lpstr>Backpropagation without Synthetic Wavelengths</vt:lpstr>
      <vt:lpstr>Results (Without Synthetic Wavelengths)</vt:lpstr>
      <vt:lpstr>Backpropagation with Synthetic Wavelengths</vt:lpstr>
      <vt:lpstr>Results (With Synthetic Wavelengths)</vt:lpstr>
      <vt:lpstr>Experiment Conclusions</vt:lpstr>
      <vt:lpstr>A note on synthetic wavelength size</vt:lpstr>
      <vt:lpstr>Conclusion</vt:lpstr>
      <vt:lpstr>References</vt:lpstr>
      <vt:lpstr>Extra Slides</vt:lpstr>
      <vt:lpstr>Methodology</vt:lpstr>
      <vt:lpstr>Transfer Matrix Measurement Process for a Single Frequency (For RF/Microwave and Acoustics)</vt:lpstr>
      <vt:lpstr>Transfer Matrix – DORT Model</vt:lpstr>
      <vt:lpstr>Transfer Matrix – DORT Model</vt:lpstr>
      <vt:lpstr>Transfer Matrix – DORT Model</vt:lpstr>
      <vt:lpstr>An Aside: Time-Reversal Mirroring</vt:lpstr>
      <vt:lpstr>Old Slides</vt:lpstr>
      <vt:lpstr>Performing DORT</vt:lpstr>
      <vt:lpstr>Interpreting DORT</vt:lpstr>
      <vt:lpstr>Challenges</vt:lpstr>
      <vt:lpstr>PowerPoint Presentation</vt:lpstr>
      <vt:lpstr>Synthetic Wavelength DORT Process</vt:lpstr>
      <vt:lpstr>Limitations of the Simulation</vt:lpstr>
      <vt:lpstr>A note on synthetic wavelength size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Michael Lee</cp:lastModifiedBy>
  <cp:revision>2682</cp:revision>
  <dcterms:created xsi:type="dcterms:W3CDTF">2015-07-21T16:44:10Z</dcterms:created>
  <dcterms:modified xsi:type="dcterms:W3CDTF">2023-07-24T19:52:36Z</dcterms:modified>
</cp:coreProperties>
</file>